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384" r:id="rId2"/>
    <p:sldId id="863" r:id="rId3"/>
    <p:sldId id="880" r:id="rId4"/>
    <p:sldId id="864" r:id="rId5"/>
    <p:sldId id="865" r:id="rId6"/>
    <p:sldId id="866" r:id="rId7"/>
    <p:sldId id="868" r:id="rId8"/>
    <p:sldId id="867" r:id="rId9"/>
    <p:sldId id="869" r:id="rId10"/>
    <p:sldId id="871" r:id="rId11"/>
    <p:sldId id="872" r:id="rId12"/>
    <p:sldId id="912" r:id="rId13"/>
    <p:sldId id="826" r:id="rId14"/>
    <p:sldId id="899" r:id="rId15"/>
    <p:sldId id="709" r:id="rId16"/>
    <p:sldId id="523" r:id="rId17"/>
    <p:sldId id="900" r:id="rId18"/>
    <p:sldId id="611" r:id="rId19"/>
    <p:sldId id="614" r:id="rId20"/>
    <p:sldId id="616" r:id="rId21"/>
    <p:sldId id="860" r:id="rId22"/>
    <p:sldId id="665" r:id="rId23"/>
    <p:sldId id="786" r:id="rId24"/>
    <p:sldId id="657" r:id="rId25"/>
    <p:sldId id="857" r:id="rId26"/>
    <p:sldId id="855" r:id="rId27"/>
    <p:sldId id="911" r:id="rId28"/>
    <p:sldId id="901" r:id="rId29"/>
    <p:sldId id="858" r:id="rId30"/>
    <p:sldId id="856" r:id="rId31"/>
    <p:sldId id="902" r:id="rId32"/>
    <p:sldId id="1032" r:id="rId33"/>
    <p:sldId id="811" r:id="rId34"/>
    <p:sldId id="812" r:id="rId35"/>
    <p:sldId id="903" r:id="rId36"/>
    <p:sldId id="813" r:id="rId37"/>
    <p:sldId id="904" r:id="rId38"/>
    <p:sldId id="814" r:id="rId39"/>
    <p:sldId id="816" r:id="rId40"/>
    <p:sldId id="832" r:id="rId41"/>
    <p:sldId id="905" r:id="rId42"/>
    <p:sldId id="831" r:id="rId43"/>
    <p:sldId id="906" r:id="rId44"/>
    <p:sldId id="820" r:id="rId45"/>
    <p:sldId id="908" r:id="rId46"/>
    <p:sldId id="907" r:id="rId47"/>
    <p:sldId id="1033" r:id="rId48"/>
    <p:sldId id="1035" r:id="rId49"/>
    <p:sldId id="874" r:id="rId50"/>
    <p:sldId id="873" r:id="rId51"/>
    <p:sldId id="875" r:id="rId52"/>
    <p:sldId id="878" r:id="rId53"/>
    <p:sldId id="607" r:id="rId54"/>
    <p:sldId id="609" r:id="rId55"/>
    <p:sldId id="610" r:id="rId56"/>
    <p:sldId id="882" r:id="rId57"/>
    <p:sldId id="612" r:id="rId58"/>
    <p:sldId id="613" r:id="rId59"/>
    <p:sldId id="910" r:id="rId60"/>
    <p:sldId id="883" r:id="rId61"/>
    <p:sldId id="615" r:id="rId62"/>
    <p:sldId id="608" r:id="rId63"/>
    <p:sldId id="592" r:id="rId64"/>
    <p:sldId id="552" r:id="rId65"/>
    <p:sldId id="553" r:id="rId66"/>
    <p:sldId id="554" r:id="rId67"/>
    <p:sldId id="556" r:id="rId68"/>
    <p:sldId id="557" r:id="rId69"/>
    <p:sldId id="558" r:id="rId70"/>
    <p:sldId id="559" r:id="rId71"/>
    <p:sldId id="885" r:id="rId72"/>
    <p:sldId id="560" r:id="rId73"/>
    <p:sldId id="561" r:id="rId74"/>
    <p:sldId id="563" r:id="rId75"/>
    <p:sldId id="567" r:id="rId76"/>
    <p:sldId id="566" r:id="rId77"/>
    <p:sldId id="617" r:id="rId78"/>
    <p:sldId id="575" r:id="rId79"/>
    <p:sldId id="881" r:id="rId80"/>
    <p:sldId id="571" r:id="rId81"/>
    <p:sldId id="576" r:id="rId82"/>
    <p:sldId id="577" r:id="rId83"/>
    <p:sldId id="578" r:id="rId84"/>
    <p:sldId id="579" r:id="rId85"/>
    <p:sldId id="580" r:id="rId86"/>
    <p:sldId id="581" r:id="rId87"/>
    <p:sldId id="582" r:id="rId88"/>
    <p:sldId id="583" r:id="rId89"/>
    <p:sldId id="585" r:id="rId90"/>
    <p:sldId id="588" r:id="rId91"/>
    <p:sldId id="890" r:id="rId92"/>
    <p:sldId id="1223" r:id="rId93"/>
    <p:sldId id="1224" r:id="rId94"/>
    <p:sldId id="891" r:id="rId95"/>
    <p:sldId id="895" r:id="rId96"/>
    <p:sldId id="896" r:id="rId97"/>
    <p:sldId id="897" r:id="rId98"/>
    <p:sldId id="898" r:id="rId99"/>
    <p:sldId id="589" r:id="rId100"/>
    <p:sldId id="1225" r:id="rId101"/>
    <p:sldId id="1226" r:id="rId102"/>
    <p:sldId id="921" r:id="rId103"/>
    <p:sldId id="1227" r:id="rId104"/>
    <p:sldId id="622" r:id="rId105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00"/>
    <a:srgbClr val="009051"/>
    <a:srgbClr val="D28C48"/>
    <a:srgbClr val="FFFD78"/>
    <a:srgbClr val="D2B064"/>
    <a:srgbClr val="C3A35D"/>
    <a:srgbClr val="FFD579"/>
    <a:srgbClr val="66FFFF"/>
    <a:srgbClr val="0E73B9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24"/>
    <p:restoredTop sz="96197" autoAdjust="0"/>
  </p:normalViewPr>
  <p:slideViewPr>
    <p:cSldViewPr snapToGrid="0" showGuides="1">
      <p:cViewPr varScale="1">
        <p:scale>
          <a:sx n="114" d="100"/>
          <a:sy n="114" d="100"/>
        </p:scale>
        <p:origin x="176" y="384"/>
      </p:cViewPr>
      <p:guideLst>
        <p:guide orient="horz" pos="4319"/>
        <p:guide pos="5759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9385B-8D42-4743-A14F-4A37423013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1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/vectors/home-house-icons-jims-card-1294564/</a:t>
            </a:r>
          </a:p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/vectors/road-sign-roadsign-no-prohibited-147409/</a:t>
            </a:r>
          </a:p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/vectors/folder-file-cabinet-office-file-146153/</a:t>
            </a:r>
          </a:p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/illustrations/security-industrial-logistic-1491514/</a:t>
            </a:r>
          </a:p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/vectors/beakers-experiment-flasks-research-309864/</a:t>
            </a:r>
          </a:p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/vectors/house-icon-silhouette-cross-304072/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36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/vectors/beakers-experiment-flasks-research-309864/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786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/vectors/beakers-experiment-flasks-research-309864/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45C6A-585F-DF4F-A96D-33DC96C204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0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289400"/>
            <a:ext cx="7500938" cy="36180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75" y="5481750"/>
            <a:ext cx="4679325" cy="97937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438275"/>
            <a:ext cx="4204800" cy="5076825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905000"/>
            <a:ext cx="3819525" cy="3987688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4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4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8275"/>
            <a:ext cx="9144000" cy="5076825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871551"/>
            <a:ext cx="7500938" cy="409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54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417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3175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8325" indent="-22225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84225" indent="-201613" algn="l" defTabSz="914400" rtl="0" eaLnBrk="1" latinLnBrk="0" hangingPunct="1">
        <a:spcBef>
          <a:spcPts val="1134"/>
        </a:spcBef>
        <a:buClr>
          <a:schemeClr val="tx2"/>
        </a:buClr>
        <a:buFont typeface="Minion Pro" pitchFamily="18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0125" indent="-185738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CB7538-AE9C-4645-BC6E-63370C56D284}"/>
              </a:ext>
            </a:extLst>
          </p:cNvPr>
          <p:cNvSpPr/>
          <p:nvPr/>
        </p:nvSpPr>
        <p:spPr>
          <a:xfrm>
            <a:off x="765424" y="1667453"/>
            <a:ext cx="807023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What is the Internet doing to me? </a:t>
            </a:r>
          </a:p>
          <a:p>
            <a:r>
              <a:rPr lang="en-US" sz="3200" dirty="0">
                <a:solidFill>
                  <a:srgbClr val="FFFFFF"/>
                </a:solidFill>
              </a:rPr>
              <a:t>(Security and </a:t>
            </a:r>
            <a:r>
              <a:rPr lang="en-US" sz="3200" b="1" dirty="0">
                <a:solidFill>
                  <a:srgbClr val="C00000"/>
                </a:solidFill>
              </a:rPr>
              <a:t>privacy</a:t>
            </a:r>
            <a:r>
              <a:rPr lang="en-US" sz="3200" dirty="0">
                <a:solidFill>
                  <a:srgbClr val="FFFFFF"/>
                </a:solidFill>
              </a:rPr>
              <a:t> for people in a</a:t>
            </a:r>
          </a:p>
          <a:p>
            <a:r>
              <a:rPr lang="en-US" sz="3200" dirty="0">
                <a:solidFill>
                  <a:srgbClr val="FFFFFF"/>
                </a:solidFill>
              </a:rPr>
              <a:t>connected world)</a:t>
            </a:r>
          </a:p>
          <a:p>
            <a:endParaRPr lang="en-US" sz="4400" dirty="0">
              <a:solidFill>
                <a:srgbClr val="FFFFFF"/>
              </a:solidFill>
            </a:endParaRPr>
          </a:p>
          <a:p>
            <a:r>
              <a:rPr lang="en-US" sz="3200" b="1" dirty="0">
                <a:solidFill>
                  <a:srgbClr val="FFFFFF"/>
                </a:solidFill>
              </a:rPr>
              <a:t>Some legal issues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Online class</a:t>
            </a:r>
          </a:p>
          <a:p>
            <a:r>
              <a:rPr lang="en-US" sz="3200" i="1" dirty="0">
                <a:solidFill>
                  <a:srgbClr val="FFFFFF"/>
                </a:solidFill>
              </a:rPr>
              <a:t>DSARs, </a:t>
            </a:r>
            <a:r>
              <a:rPr lang="en-US" sz="3200" i="1" dirty="0" err="1">
                <a:solidFill>
                  <a:srgbClr val="FFFFFF"/>
                </a:solidFill>
              </a:rPr>
              <a:t>RtbF</a:t>
            </a:r>
            <a:r>
              <a:rPr lang="en-US" sz="3200" i="1" dirty="0">
                <a:solidFill>
                  <a:srgbClr val="FFFFFF"/>
                </a:solidFill>
              </a:rPr>
              <a:t> Requests, </a:t>
            </a:r>
            <a:r>
              <a:rPr lang="en-US" sz="3200" i="1" dirty="0" err="1">
                <a:solidFill>
                  <a:srgbClr val="FFFFFF"/>
                </a:solidFill>
              </a:rPr>
              <a:t>etc</a:t>
            </a:r>
            <a:endParaRPr lang="en-US" sz="3200" i="1" dirty="0">
              <a:solidFill>
                <a:srgbClr val="FFFFFF"/>
              </a:solidFill>
            </a:endParaRPr>
          </a:p>
          <a:p>
            <a:endParaRPr lang="en-US" sz="44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Dr Eoin O’Dell   					@</a:t>
            </a:r>
            <a:r>
              <a:rPr lang="en-US" sz="3200" dirty="0" err="1">
                <a:solidFill>
                  <a:srgbClr val="FFFFFF"/>
                </a:solidFill>
              </a:rPr>
              <a:t>cearta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30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83027C0-8162-784D-A4DC-AF9B1EC2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918"/>
            <a:ext cx="9144000" cy="5351171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GDPR Data Subject Rights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www.nuigalway.ie</a:t>
            </a:r>
            <a:r>
              <a:rPr lang="en-US" sz="1000" dirty="0">
                <a:solidFill>
                  <a:srgbClr val="FFFFFF"/>
                </a:solidFill>
              </a:rPr>
              <a:t>/media/</a:t>
            </a:r>
            <a:r>
              <a:rPr lang="en-US" sz="1000" dirty="0" err="1">
                <a:solidFill>
                  <a:srgbClr val="FFFFFF"/>
                </a:solidFill>
              </a:rPr>
              <a:t>informationsolutionsservices</a:t>
            </a:r>
            <a:r>
              <a:rPr lang="en-US" sz="1000" dirty="0">
                <a:solidFill>
                  <a:srgbClr val="FFFFFF"/>
                </a:solidFill>
              </a:rPr>
              <a:t>/images/</a:t>
            </a:r>
            <a:r>
              <a:rPr lang="en-US" sz="1000" dirty="0" err="1">
                <a:solidFill>
                  <a:srgbClr val="FFFFFF"/>
                </a:solidFill>
              </a:rPr>
              <a:t>servicesforstaffsection</a:t>
            </a:r>
            <a:r>
              <a:rPr lang="en-US" sz="1000" dirty="0">
                <a:solidFill>
                  <a:srgbClr val="FFFFFF"/>
                </a:solidFill>
              </a:rPr>
              <a:t>/security/</a:t>
            </a:r>
            <a:r>
              <a:rPr lang="en-US" sz="1000" dirty="0" err="1">
                <a:solidFill>
                  <a:srgbClr val="FFFFFF"/>
                </a:solidFill>
              </a:rPr>
              <a:t>Rights.jpg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43483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/>
              <a:t>		         Art 15 (&amp;19) 		</a:t>
            </a:r>
            <a:r>
              <a:rPr lang="en-IE" b="1" dirty="0">
                <a:solidFill>
                  <a:schemeClr val="bg1"/>
                </a:solidFill>
              </a:rPr>
              <a:t>Art 16 (&amp;19)</a:t>
            </a:r>
            <a:r>
              <a:rPr lang="en-IE" b="1" dirty="0"/>
              <a:t>	        Art 17 (&amp;19)</a:t>
            </a:r>
            <a:endParaRPr lang="en-US" dirty="0"/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FC27D08-C3D0-444F-A380-67F2B8889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" y="1539617"/>
            <a:ext cx="2120044" cy="2179628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B60B99C-801E-944C-A1E3-F59E8EAB7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56" y="1584553"/>
            <a:ext cx="1997040" cy="2179628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2D35185-0EAA-B54B-9E2F-E79805565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80" y="4071082"/>
            <a:ext cx="1997040" cy="2179628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CD373D5-DFEC-2346-9B1C-5D31601A5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4055813"/>
            <a:ext cx="2147870" cy="217962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0820320C-CA02-2045-AD5D-EDA77E701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8" y="4055277"/>
            <a:ext cx="1962293" cy="2273603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7748284D-7B83-D543-A783-761451F16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03" y="4071082"/>
            <a:ext cx="1962293" cy="227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23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Reminder: Assessment</a:t>
            </a:r>
          </a:p>
        </p:txBody>
      </p:sp>
      <p:pic>
        <p:nvPicPr>
          <p:cNvPr id="5" name="Picture 4" descr="A person typing on a computer&#10;&#10;Description automatically generated with low confidence">
            <a:extLst>
              <a:ext uri="{FF2B5EF4-FFF2-40B4-BE49-F238E27FC236}">
                <a16:creationId xmlns:a16="http://schemas.microsoft.com/office/drawing/2014/main" id="{3665D5CA-18D7-8C4F-B5AE-135344FA9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1"/>
            <a:ext cx="2294533" cy="13767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52C7C1-3C9E-3345-9E12-0FBDDB1C68C7}"/>
              </a:ext>
            </a:extLst>
          </p:cNvPr>
          <p:cNvSpPr/>
          <p:nvPr/>
        </p:nvSpPr>
        <p:spPr>
          <a:xfrm>
            <a:off x="71921" y="1371045"/>
            <a:ext cx="887173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000000"/>
                </a:solidFill>
              </a:rPr>
              <a:t>Please do a GDPR data subject access request or a right to be forgotten/erasure request. 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000000"/>
                </a:solidFill>
              </a:rPr>
              <a:t>Choose your target service via the link on Blackboard. We would very much like some diversity in terms of service providers, so please don’t all choose the obvious one(s). 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000000"/>
                </a:solidFill>
              </a:rPr>
              <a:t>This assessment is worth </a:t>
            </a:r>
            <a:r>
              <a:rPr lang="en-US" sz="3200" b="1" dirty="0">
                <a:solidFill>
                  <a:srgbClr val="000000"/>
                </a:solidFill>
              </a:rPr>
              <a:t>25%</a:t>
            </a:r>
            <a:r>
              <a:rPr lang="en-US" sz="3200" dirty="0">
                <a:solidFill>
                  <a:srgbClr val="000000"/>
                </a:solidFill>
              </a:rPr>
              <a:t> of your final mark.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000000"/>
                </a:solidFill>
              </a:rPr>
              <a:t>Submit via Blackboard on or before </a:t>
            </a:r>
            <a:r>
              <a:rPr lang="en-US" sz="3200" b="1" dirty="0">
                <a:solidFill>
                  <a:srgbClr val="000000"/>
                </a:solidFill>
              </a:rPr>
              <a:t>30 </a:t>
            </a:r>
          </a:p>
          <a:p>
            <a:r>
              <a:rPr lang="en-US" sz="3200" b="1" dirty="0">
                <a:solidFill>
                  <a:srgbClr val="000000"/>
                </a:solidFill>
              </a:rPr>
              <a:t>November 2021</a:t>
            </a:r>
            <a:r>
              <a:rPr lang="en-US" sz="3200" dirty="0">
                <a:solidFill>
                  <a:srgbClr val="000000"/>
                </a:solidFill>
              </a:rPr>
              <a:t> (anytime on Earth).</a:t>
            </a:r>
          </a:p>
        </p:txBody>
      </p:sp>
    </p:spTree>
    <p:extLst>
      <p:ext uri="{BB962C8B-B14F-4D97-AF65-F5344CB8AC3E}">
        <p14:creationId xmlns:p14="http://schemas.microsoft.com/office/powerpoint/2010/main" val="36145005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Reminder: Assessment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79277E-1101-1BEE-9920-35B06CADA83D}"/>
              </a:ext>
            </a:extLst>
          </p:cNvPr>
          <p:cNvGrpSpPr/>
          <p:nvPr/>
        </p:nvGrpSpPr>
        <p:grpSpPr>
          <a:xfrm>
            <a:off x="0" y="1447800"/>
            <a:ext cx="9146540" cy="5053574"/>
            <a:chOff x="0" y="1447800"/>
            <a:chExt cx="9146540" cy="50535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822B59-844D-32DE-FC02-3A2AC9819308}"/>
                </a:ext>
              </a:extLst>
            </p:cNvPr>
            <p:cNvGrpSpPr/>
            <p:nvPr/>
          </p:nvGrpSpPr>
          <p:grpSpPr>
            <a:xfrm>
              <a:off x="0" y="1447800"/>
              <a:ext cx="9146540" cy="5053574"/>
              <a:chOff x="0" y="1447800"/>
              <a:chExt cx="9146540" cy="505357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37422B9-A171-5C89-3A6D-306BAC1DC5AF}"/>
                  </a:ext>
                </a:extLst>
              </p:cNvPr>
              <p:cNvGrpSpPr/>
              <p:nvPr/>
            </p:nvGrpSpPr>
            <p:grpSpPr>
              <a:xfrm>
                <a:off x="0" y="1447800"/>
                <a:ext cx="9146540" cy="5053574"/>
                <a:chOff x="0" y="1447800"/>
                <a:chExt cx="9146540" cy="5053574"/>
              </a:xfrm>
            </p:grpSpPr>
            <p:pic>
              <p:nvPicPr>
                <p:cNvPr id="7" name="Picture 6" descr="Graphical user interface, text, application, email&#10;&#10;Description automatically generated">
                  <a:extLst>
                    <a:ext uri="{FF2B5EF4-FFF2-40B4-BE49-F238E27FC236}">
                      <a16:creationId xmlns:a16="http://schemas.microsoft.com/office/drawing/2014/main" id="{649C9C27-87E8-6100-0628-638EF519C5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447800"/>
                  <a:ext cx="9146540" cy="3179956"/>
                </a:xfrm>
                <a:prstGeom prst="rect">
                  <a:avLst/>
                </a:prstGeom>
              </p:spPr>
            </p:pic>
            <p:pic>
              <p:nvPicPr>
                <p:cNvPr id="9" name="Picture 8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A29BD7FB-D6A3-07F0-BC44-DD09EF884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0947" y="4512861"/>
                  <a:ext cx="554928" cy="1988513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EE1DA2-2527-EC2A-A945-B5DEBE5F9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73832"/>
                <a:ext cx="1003610" cy="2027541"/>
              </a:xfrm>
              <a:prstGeom prst="rect">
                <a:avLst/>
              </a:prstGeom>
            </p:spPr>
          </p:pic>
        </p:grpSp>
        <p:pic>
          <p:nvPicPr>
            <p:cNvPr id="17" name="Picture 1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D2D0DFF-8958-951F-B237-9AC156ACF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424" y="2585534"/>
              <a:ext cx="7789576" cy="2268369"/>
            </a:xfrm>
            <a:prstGeom prst="rect">
              <a:avLst/>
            </a:prstGeom>
          </p:spPr>
        </p:pic>
        <p:pic>
          <p:nvPicPr>
            <p:cNvPr id="19" name="Picture 18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163D19FE-4C2B-9E83-3993-F9DD7995E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888" y="4827430"/>
              <a:ext cx="7789111" cy="1673943"/>
            </a:xfrm>
            <a:prstGeom prst="rect">
              <a:avLst/>
            </a:prstGeom>
          </p:spPr>
        </p:pic>
        <p:pic>
          <p:nvPicPr>
            <p:cNvPr id="5" name="Picture 4" descr="A person typing on a computer&#10;&#10;Description automatically generated with low confidence">
              <a:extLst>
                <a:ext uri="{FF2B5EF4-FFF2-40B4-BE49-F238E27FC236}">
                  <a16:creationId xmlns:a16="http://schemas.microsoft.com/office/drawing/2014/main" id="{3665D5CA-18D7-8C4F-B5AE-135344FA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546" y="5080051"/>
              <a:ext cx="2294533" cy="137671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B5DC007-1C1B-065F-50B5-0FE502F9FB6C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; image: via Blackboard</a:t>
            </a:r>
          </a:p>
        </p:txBody>
      </p:sp>
    </p:spTree>
    <p:extLst>
      <p:ext uri="{BB962C8B-B14F-4D97-AF65-F5344CB8AC3E}">
        <p14:creationId xmlns:p14="http://schemas.microsoft.com/office/powerpoint/2010/main" val="33693728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41B97BE-950B-B596-1184-54C3E33E5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1" y="1447800"/>
            <a:ext cx="8948879" cy="4785732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pic>
        <p:nvPicPr>
          <p:cNvPr id="5" name="Picture 4" descr="A person typing on a computer&#10;&#10;Description automatically generated with low confidence">
            <a:extLst>
              <a:ext uri="{FF2B5EF4-FFF2-40B4-BE49-F238E27FC236}">
                <a16:creationId xmlns:a16="http://schemas.microsoft.com/office/drawing/2014/main" id="{3665D5CA-18D7-8C4F-B5AE-135344FA9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1"/>
            <a:ext cx="2294533" cy="1376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00CE2-6CD5-6A25-C7F4-AC8A7CFD85C8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; image: via Blackboard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F5AFC-4AAC-3C78-2264-1D3B8B8EC4E1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Reminder: Assessment</a:t>
            </a:r>
          </a:p>
        </p:txBody>
      </p:sp>
    </p:spTree>
    <p:extLst>
      <p:ext uri="{BB962C8B-B14F-4D97-AF65-F5344CB8AC3E}">
        <p14:creationId xmlns:p14="http://schemas.microsoft.com/office/powerpoint/2010/main" val="18292294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54A373-2929-F66D-5F7E-37C78F319980}"/>
              </a:ext>
            </a:extLst>
          </p:cNvPr>
          <p:cNvGrpSpPr/>
          <p:nvPr/>
        </p:nvGrpSpPr>
        <p:grpSpPr>
          <a:xfrm>
            <a:off x="0" y="1185839"/>
            <a:ext cx="9144000" cy="5317464"/>
            <a:chOff x="0" y="1185839"/>
            <a:chExt cx="9144000" cy="5317464"/>
          </a:xfrm>
        </p:grpSpPr>
        <p:pic>
          <p:nvPicPr>
            <p:cNvPr id="9" name="Picture 8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A3F564B7-1B4C-77AA-2AE8-9FD5D00BB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610" y="1447799"/>
              <a:ext cx="1282390" cy="5055503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186EBD68-FB4C-822B-F044-49BB7836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85839"/>
              <a:ext cx="8006576" cy="5317464"/>
            </a:xfrm>
            <a:prstGeom prst="rect">
              <a:avLst/>
            </a:prstGeom>
          </p:spPr>
        </p:pic>
        <p:pic>
          <p:nvPicPr>
            <p:cNvPr id="5" name="Picture 4" descr="A person typing on a computer&#10;&#10;Description automatically generated with low confidence">
              <a:extLst>
                <a:ext uri="{FF2B5EF4-FFF2-40B4-BE49-F238E27FC236}">
                  <a16:creationId xmlns:a16="http://schemas.microsoft.com/office/drawing/2014/main" id="{3665D5CA-18D7-8C4F-B5AE-135344FA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546" y="5080051"/>
              <a:ext cx="2294533" cy="1376719"/>
            </a:xfrm>
            <a:prstGeom prst="rect">
              <a:avLst/>
            </a:prstGeom>
          </p:spPr>
        </p:pic>
      </p:grp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00CE2-6CD5-6A25-C7F4-AC8A7CFD85C8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; image: https://</a:t>
            </a:r>
            <a:r>
              <a:rPr lang="en-US" sz="1000" dirty="0" err="1">
                <a:solidFill>
                  <a:schemeClr val="bg1"/>
                </a:solidFill>
              </a:rPr>
              <a:t>www.flickr.com</a:t>
            </a:r>
            <a:r>
              <a:rPr lang="en-US" sz="1000" dirty="0">
                <a:solidFill>
                  <a:schemeClr val="bg1"/>
                </a:solidFill>
              </a:rPr>
              <a:t>/photos/91261194@N06/49739671687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F5AFC-4AAC-3C78-2264-1D3B8B8EC4E1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Reminder: Assessment</a:t>
            </a:r>
          </a:p>
        </p:txBody>
      </p:sp>
    </p:spTree>
    <p:extLst>
      <p:ext uri="{BB962C8B-B14F-4D97-AF65-F5344CB8AC3E}">
        <p14:creationId xmlns:p14="http://schemas.microsoft.com/office/powerpoint/2010/main" val="1865464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commons.wikimedia.org</a:t>
            </a:r>
            <a:r>
              <a:rPr lang="en-US" sz="1000" dirty="0">
                <a:solidFill>
                  <a:srgbClr val="FFFFFF"/>
                </a:solidFill>
              </a:rPr>
              <a:t>/wiki/File:Thank_you_001.jpg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Thanks</a:t>
            </a:r>
          </a:p>
        </p:txBody>
      </p:sp>
      <p:pic>
        <p:nvPicPr>
          <p:cNvPr id="4" name="Picture 3" descr="A picture containing indoor, floor, table, wooden&#10;&#10;Description automatically generated">
            <a:extLst>
              <a:ext uri="{FF2B5EF4-FFF2-40B4-BE49-F238E27FC236}">
                <a16:creationId xmlns:a16="http://schemas.microsoft.com/office/drawing/2014/main" id="{7AF920D8-0A9A-D384-14C4-9EA5EEC78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7800"/>
            <a:ext cx="9143999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3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GDPR Data Subject Rights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https://pix4free.org/photo/21715/</a:t>
            </a:r>
            <a:r>
              <a:rPr lang="en-US" sz="1000" dirty="0" err="1">
                <a:solidFill>
                  <a:srgbClr val="FFFFFF"/>
                </a:solidFill>
              </a:rPr>
              <a:t>assessment.html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erson typing on a computer&#10;&#10;Description automatically generated with low confidence">
            <a:extLst>
              <a:ext uri="{FF2B5EF4-FFF2-40B4-BE49-F238E27FC236}">
                <a16:creationId xmlns:a16="http://schemas.microsoft.com/office/drawing/2014/main" id="{3665D5CA-18D7-8C4F-B5AE-135344FA9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599"/>
            <a:ext cx="9144000" cy="50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9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Assessment</a:t>
            </a:r>
          </a:p>
        </p:txBody>
      </p:sp>
      <p:pic>
        <p:nvPicPr>
          <p:cNvPr id="5" name="Picture 4" descr="A person typing on a computer&#10;&#10;Description automatically generated with low confidence">
            <a:extLst>
              <a:ext uri="{FF2B5EF4-FFF2-40B4-BE49-F238E27FC236}">
                <a16:creationId xmlns:a16="http://schemas.microsoft.com/office/drawing/2014/main" id="{3665D5CA-18D7-8C4F-B5AE-135344FA9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1"/>
            <a:ext cx="2294533" cy="13767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52C7C1-3C9E-3345-9E12-0FBDDB1C68C7}"/>
              </a:ext>
            </a:extLst>
          </p:cNvPr>
          <p:cNvSpPr/>
          <p:nvPr/>
        </p:nvSpPr>
        <p:spPr>
          <a:xfrm>
            <a:off x="71921" y="1371045"/>
            <a:ext cx="887173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000000"/>
                </a:solidFill>
              </a:rPr>
              <a:t>Please do a GDPR data subject access request or a right to be forgotten/erasure request. 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000000"/>
                </a:solidFill>
              </a:rPr>
              <a:t>Choose your target service via the link on Blackboard. We would very much like some diversity in terms of service providers, so please don’t all choose the obvious one(s). 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000000"/>
                </a:solidFill>
              </a:rPr>
              <a:t>This assessment is worth </a:t>
            </a:r>
            <a:r>
              <a:rPr lang="en-US" sz="3200" b="1" dirty="0">
                <a:solidFill>
                  <a:srgbClr val="000000"/>
                </a:solidFill>
              </a:rPr>
              <a:t>25%</a:t>
            </a:r>
            <a:r>
              <a:rPr lang="en-US" sz="3200" dirty="0">
                <a:solidFill>
                  <a:srgbClr val="000000"/>
                </a:solidFill>
              </a:rPr>
              <a:t> of your final mark.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000000"/>
                </a:solidFill>
              </a:rPr>
              <a:t>Submit via Blackboard on or before </a:t>
            </a:r>
            <a:r>
              <a:rPr lang="en-US" sz="3200" b="1" dirty="0">
                <a:solidFill>
                  <a:srgbClr val="000000"/>
                </a:solidFill>
              </a:rPr>
              <a:t>30 </a:t>
            </a:r>
          </a:p>
          <a:p>
            <a:r>
              <a:rPr lang="en-US" sz="3200" b="1" dirty="0">
                <a:solidFill>
                  <a:srgbClr val="000000"/>
                </a:solidFill>
              </a:rPr>
              <a:t>November 2021</a:t>
            </a:r>
            <a:r>
              <a:rPr lang="en-US" sz="3200" dirty="0">
                <a:solidFill>
                  <a:srgbClr val="000000"/>
                </a:solidFill>
              </a:rPr>
              <a:t> (anytime on Earth).</a:t>
            </a:r>
          </a:p>
        </p:txBody>
      </p:sp>
    </p:spTree>
    <p:extLst>
      <p:ext uri="{BB962C8B-B14F-4D97-AF65-F5344CB8AC3E}">
        <p14:creationId xmlns:p14="http://schemas.microsoft.com/office/powerpoint/2010/main" val="84825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Restrictions, exceptions, derogations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images: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  vectors via </a:t>
            </a:r>
            <a:r>
              <a:rPr lang="en-US" sz="1000" dirty="0" err="1">
                <a:solidFill>
                  <a:srgbClr val="FFFFFF"/>
                </a:solidFill>
              </a:rPr>
              <a:t>pixabay</a:t>
            </a:r>
            <a:r>
              <a:rPr lang="en-US" sz="1000" dirty="0">
                <a:solidFill>
                  <a:srgbClr val="FFFFFF"/>
                </a:solidFill>
              </a:rPr>
              <a:t> below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68301" y="1623058"/>
          <a:ext cx="8559798" cy="4578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758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bg2"/>
                          </a:solidFill>
                        </a:rPr>
                        <a:t>Articles 2&amp;3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bg2"/>
                          </a:solidFill>
                        </a:rPr>
                        <a:t>Scope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bg2"/>
                          </a:solidFill>
                        </a:rPr>
                        <a:t>Article 23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bg2"/>
                          </a:solidFill>
                        </a:rPr>
                        <a:t>Restrictions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bg2"/>
                          </a:solidFill>
                        </a:rPr>
                        <a:t>Article 86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sz="2800" b="1" i="0" dirty="0" err="1">
                          <a:solidFill>
                            <a:schemeClr val="bg2"/>
                          </a:solidFill>
                        </a:rPr>
                        <a:t>FoI</a:t>
                      </a:r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2267"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Article 88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Employment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Article 89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Research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Article 91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Church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</a:blip>
          <a:stretch>
            <a:fillRect/>
          </a:stretch>
        </p:blipFill>
        <p:spPr>
          <a:xfrm>
            <a:off x="6553200" y="4038600"/>
            <a:ext cx="2193925" cy="20757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660400" y="3975100"/>
            <a:ext cx="2247900" cy="2247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alphaModFix amt="1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594100" y="1676400"/>
            <a:ext cx="2159000" cy="2159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tretch>
            <a:fillRect/>
          </a:stretch>
        </p:blipFill>
        <p:spPr>
          <a:xfrm>
            <a:off x="6807200" y="2362199"/>
            <a:ext cx="901699" cy="126801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tretch>
            <a:fillRect/>
          </a:stretch>
        </p:blipFill>
        <p:spPr>
          <a:xfrm>
            <a:off x="754592" y="1748561"/>
            <a:ext cx="2229908" cy="22392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6CE5D7-7CE0-714F-8503-EC1776C5228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>
            <a:off x="3625496" y="3987799"/>
            <a:ext cx="2165703" cy="22830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454C9F3-21EF-EF47-BED5-90F09B41F87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tretch>
            <a:fillRect/>
          </a:stretch>
        </p:blipFill>
        <p:spPr>
          <a:xfrm>
            <a:off x="6223000" y="1790700"/>
            <a:ext cx="2591016" cy="19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4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68301" y="1623058"/>
          <a:ext cx="8559798" cy="4578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758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2267"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Article 89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Research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246CE5D7-7CE0-714F-8503-EC1776C522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3625496" y="3987799"/>
            <a:ext cx="2165703" cy="228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C96FCC-7A40-4748-948E-B192856A6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10" y="1509930"/>
            <a:ext cx="3056890" cy="49162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9E5D75-39F5-A54C-B0C1-4A74F733C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" y="1509929"/>
            <a:ext cx="3056890" cy="49162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C6314A-00A7-2541-BD31-098B8275C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609674"/>
            <a:ext cx="7720330" cy="2282877"/>
          </a:xfrm>
          <a:prstGeom prst="rect">
            <a:avLst/>
          </a:prstGeom>
        </p:spPr>
      </p:pic>
      <p:pic>
        <p:nvPicPr>
          <p:cNvPr id="33" name="Picture 32" descr="Screen Shot 2017-09-18 at 08.12.11.png">
            <a:extLst>
              <a:ext uri="{FF2B5EF4-FFF2-40B4-BE49-F238E27FC236}">
                <a16:creationId xmlns:a16="http://schemas.microsoft.com/office/drawing/2014/main" id="{A2AFDCD3-67D6-E141-AF5B-698EF001C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959B9F-828E-2E49-AE23-C8F82977EC0B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Restrictions, exceptions, derogations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28BCE2-29D0-AA40-9964-824AAA23A38B}"/>
              </a:ext>
            </a:extLst>
          </p:cNvPr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7949EE-3511-7147-9FFF-2F98501F8FA0}"/>
              </a:ext>
            </a:extLst>
          </p:cNvPr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 vector via </a:t>
            </a:r>
            <a:r>
              <a:rPr lang="en-US" sz="1000" dirty="0" err="1">
                <a:solidFill>
                  <a:srgbClr val="FFFFFF"/>
                </a:solidFill>
              </a:rPr>
              <a:t>pixabay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99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68301" y="1623058"/>
          <a:ext cx="8559798" cy="4578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758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sz="2800" b="1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2267"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Article 89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800" b="1" i="0" dirty="0">
                          <a:solidFill>
                            <a:schemeClr val="tx1"/>
                          </a:solidFill>
                        </a:rPr>
                        <a:t>Research</a:t>
                      </a: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8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246CE5D7-7CE0-714F-8503-EC1776C522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3625496" y="3987799"/>
            <a:ext cx="2165703" cy="228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C96FCC-7A40-4748-948E-B192856A6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10" y="1509930"/>
            <a:ext cx="3056890" cy="49162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9E5D75-39F5-A54C-B0C1-4A74F733C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" y="1509929"/>
            <a:ext cx="3056890" cy="49162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C6314A-00A7-2541-BD31-098B8275C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609674"/>
            <a:ext cx="7720330" cy="2282877"/>
          </a:xfrm>
          <a:prstGeom prst="rect">
            <a:avLst/>
          </a:prstGeom>
        </p:spPr>
      </p:pic>
      <p:pic>
        <p:nvPicPr>
          <p:cNvPr id="33" name="Picture 32" descr="Screen Shot 2017-09-18 at 08.12.11.png">
            <a:extLst>
              <a:ext uri="{FF2B5EF4-FFF2-40B4-BE49-F238E27FC236}">
                <a16:creationId xmlns:a16="http://schemas.microsoft.com/office/drawing/2014/main" id="{A2AFDCD3-67D6-E141-AF5B-698EF001C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959B9F-828E-2E49-AE23-C8F82977EC0B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Restrictions, exceptions, derogations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28BCE2-29D0-AA40-9964-824AAA23A38B}"/>
              </a:ext>
            </a:extLst>
          </p:cNvPr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7949EE-3511-7147-9FFF-2F98501F8FA0}"/>
              </a:ext>
            </a:extLst>
          </p:cNvPr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 vector via </a:t>
            </a:r>
            <a:r>
              <a:rPr lang="en-US" sz="1000" dirty="0" err="1">
                <a:solidFill>
                  <a:srgbClr val="FFFFFF"/>
                </a:solidFill>
              </a:rPr>
              <a:t>pixabay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0D998-A6CC-7C4D-806F-288C3F60D789}"/>
              </a:ext>
            </a:extLst>
          </p:cNvPr>
          <p:cNvSpPr/>
          <p:nvPr/>
        </p:nvSpPr>
        <p:spPr>
          <a:xfrm>
            <a:off x="1" y="1435274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Tabac Sans"/>
              </a:rPr>
              <a:t>Where personal data are processed, and further processed, for </a:t>
            </a:r>
            <a:r>
              <a:rPr lang="en-US" sz="3600" b="1" dirty="0">
                <a:solidFill>
                  <a:srgbClr val="C00000"/>
                </a:solidFill>
                <a:latin typeface="Tabac Sans"/>
              </a:rPr>
              <a:t>research</a:t>
            </a:r>
            <a:r>
              <a:rPr lang="en-US" sz="3600" dirty="0">
                <a:latin typeface="Tabac Sans"/>
              </a:rPr>
              <a:t> purposes, Member State law may provide for derogations from the rights of: </a:t>
            </a:r>
          </a:p>
          <a:p>
            <a:endParaRPr lang="en-US" dirty="0">
              <a:latin typeface="Tabac Sans"/>
            </a:endParaRPr>
          </a:p>
          <a:p>
            <a:r>
              <a:rPr lang="en-US" sz="3600" b="1" dirty="0">
                <a:solidFill>
                  <a:srgbClr val="C00000"/>
                </a:solidFill>
                <a:latin typeface="Tabac Sans"/>
              </a:rPr>
              <a:t>   access</a:t>
            </a:r>
          </a:p>
          <a:p>
            <a:r>
              <a:rPr lang="en-US" sz="3600" b="1" dirty="0">
                <a:solidFill>
                  <a:srgbClr val="C00000"/>
                </a:solidFill>
                <a:latin typeface="Tabac Sans"/>
              </a:rPr>
              <a:t>   rectification</a:t>
            </a:r>
          </a:p>
          <a:p>
            <a:r>
              <a:rPr lang="en-US" sz="3600" b="1" dirty="0">
                <a:solidFill>
                  <a:srgbClr val="C00000"/>
                </a:solidFill>
                <a:latin typeface="Tabac Sans"/>
              </a:rPr>
              <a:t>   restriction</a:t>
            </a:r>
          </a:p>
          <a:p>
            <a:r>
              <a:rPr lang="en-US" sz="3600" b="1" dirty="0">
                <a:solidFill>
                  <a:srgbClr val="C00000"/>
                </a:solidFill>
                <a:latin typeface="Tabac Sans"/>
              </a:rPr>
              <a:t>   object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E72B5B-8FB3-BE4A-84F6-DE1CD105F370}"/>
              </a:ext>
            </a:extLst>
          </p:cNvPr>
          <p:cNvSpPr txBox="1"/>
          <p:nvPr/>
        </p:nvSpPr>
        <p:spPr>
          <a:xfrm>
            <a:off x="6087111" y="4402403"/>
            <a:ext cx="3056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9051"/>
                </a:solidFill>
              </a:rPr>
              <a:t>section 61</a:t>
            </a:r>
          </a:p>
          <a:p>
            <a:pPr algn="ctr"/>
            <a:r>
              <a:rPr lang="en-US" sz="3600" b="1" dirty="0">
                <a:solidFill>
                  <a:srgbClr val="009051"/>
                </a:solidFill>
              </a:rPr>
              <a:t>DPA, 2018</a:t>
            </a:r>
          </a:p>
        </p:txBody>
      </p:sp>
    </p:spTree>
    <p:extLst>
      <p:ext uri="{BB962C8B-B14F-4D97-AF65-F5344CB8AC3E}">
        <p14:creationId xmlns:p14="http://schemas.microsoft.com/office/powerpoint/2010/main" val="40248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2-12 at 3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9144000" cy="505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images: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What is the GDPR/DPA definition of “research”?</a:t>
            </a:r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8B49BBC6-772D-E347-9409-713E04EF3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16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2-12 at 3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9144000" cy="505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8400" y="6496050"/>
            <a:ext cx="5461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www.freestockphotos.biz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stockphoto</a:t>
            </a:r>
            <a:r>
              <a:rPr lang="en-US" sz="1000" dirty="0">
                <a:solidFill>
                  <a:srgbClr val="FFFFFF"/>
                </a:solidFill>
              </a:rPr>
              <a:t>/11446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What is the GDPR/DPA definition of “research”?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83793">
            <a:off x="2286000" y="1600200"/>
            <a:ext cx="3525602" cy="4787900"/>
          </a:xfrm>
          <a:prstGeom prst="rect">
            <a:avLst/>
          </a:prstGeom>
        </p:spPr>
      </p:pic>
      <p:pic>
        <p:nvPicPr>
          <p:cNvPr id="11" name="Picture 10" descr="gdpr-3438443_960_720.jpg">
            <a:extLst>
              <a:ext uri="{FF2B5EF4-FFF2-40B4-BE49-F238E27FC236}">
                <a16:creationId xmlns:a16="http://schemas.microsoft.com/office/drawing/2014/main" id="{3245E5C4-5E79-5340-A308-49497547A2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5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Article 85 GDPR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/photos/press-journalist-photographer-news-2643073/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0" y="261974"/>
            <a:ext cx="9321799" cy="62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06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Article 85(1) GDPR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/photos/press-journalist-photographer-news-2643073/</a:t>
            </a:r>
          </a:p>
        </p:txBody>
      </p:sp>
      <p:pic>
        <p:nvPicPr>
          <p:cNvPr id="9" name="Picture 8" descr="gdpr-3438443_960_720.jpg">
            <a:extLst>
              <a:ext uri="{FF2B5EF4-FFF2-40B4-BE49-F238E27FC236}">
                <a16:creationId xmlns:a16="http://schemas.microsoft.com/office/drawing/2014/main" id="{C7328220-D93F-1F42-AF7C-E5C0E60DC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50" y="3987800"/>
            <a:ext cx="3756249" cy="2514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7000" y="1651338"/>
            <a:ext cx="83185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Member States shall by law reconcile the right to the protection of personal data pursuant to this Regulation with </a:t>
            </a:r>
            <a:r>
              <a:rPr lang="en-US" sz="3600" b="1" dirty="0"/>
              <a:t>the right to freedom of </a:t>
            </a:r>
            <a:r>
              <a:rPr lang="en-US" sz="3600" b="1" dirty="0">
                <a:solidFill>
                  <a:srgbClr val="FF0000"/>
                </a:solidFill>
              </a:rPr>
              <a:t>expression</a:t>
            </a:r>
            <a:r>
              <a:rPr lang="en-US" sz="3600" b="1" dirty="0"/>
              <a:t> and information, including processing for 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journalistic</a:t>
            </a:r>
            <a:r>
              <a:rPr lang="en-US" sz="3600" b="1" dirty="0"/>
              <a:t> purposes </a:t>
            </a:r>
            <a:r>
              <a:rPr lang="en-US" sz="3600" dirty="0"/>
              <a:t>and </a:t>
            </a:r>
          </a:p>
          <a:p>
            <a:r>
              <a:rPr lang="en-US" sz="3600" dirty="0"/>
              <a:t>the purposes of academic, </a:t>
            </a:r>
          </a:p>
          <a:p>
            <a:r>
              <a:rPr lang="en-US" sz="3600" dirty="0"/>
              <a:t>artistic or literary expression.</a:t>
            </a:r>
          </a:p>
        </p:txBody>
      </p:sp>
    </p:spTree>
    <p:extLst>
      <p:ext uri="{BB962C8B-B14F-4D97-AF65-F5344CB8AC3E}">
        <p14:creationId xmlns:p14="http://schemas.microsoft.com/office/powerpoint/2010/main" val="535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2-12 at 3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626"/>
            <a:ext cx="9144000" cy="505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/en/gdpr-regulation-protection-data-3438443/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4951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General Data Protection Regulation 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</a:rPr>
              <a:t>(Regulation (EU) 2016/679) (</a:t>
            </a:r>
            <a:r>
              <a:rPr lang="en-US" sz="3600" b="1" dirty="0">
                <a:solidFill>
                  <a:srgbClr val="FF0000"/>
                </a:solidFill>
              </a:rPr>
              <a:t>GDPR</a:t>
            </a:r>
            <a:r>
              <a:rPr lang="en-US" sz="36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" name="Picture 3" descr="gdpr-3438443_960_72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446276"/>
            <a:ext cx="8405707" cy="5043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310D11-1BAF-F441-AD8A-A31100C05EF1}"/>
              </a:ext>
            </a:extLst>
          </p:cNvPr>
          <p:cNvSpPr txBox="1"/>
          <p:nvPr/>
        </p:nvSpPr>
        <p:spPr>
          <a:xfrm>
            <a:off x="-419099" y="1983591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99 Articles</a:t>
            </a:r>
          </a:p>
          <a:p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		173 Recitals</a:t>
            </a:r>
          </a:p>
          <a:p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				21 footnotes</a:t>
            </a:r>
          </a:p>
          <a:p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/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88 pages</a:t>
            </a:r>
          </a:p>
        </p:txBody>
      </p:sp>
    </p:spTree>
    <p:extLst>
      <p:ext uri="{BB962C8B-B14F-4D97-AF65-F5344CB8AC3E}">
        <p14:creationId xmlns:p14="http://schemas.microsoft.com/office/powerpoint/2010/main" val="716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Section 43(1) DPA18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/photos/press-journalist-photographer-news-2643073/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000" y="1651338"/>
            <a:ext cx="8318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(1) The processing of personal data for the purpose of </a:t>
            </a:r>
            <a:r>
              <a:rPr lang="en-US" sz="3600" b="1" dirty="0"/>
              <a:t>exercising the right to freedom of </a:t>
            </a:r>
            <a:r>
              <a:rPr lang="en-US" sz="3600" b="1" dirty="0">
                <a:solidFill>
                  <a:srgbClr val="FF0000"/>
                </a:solidFill>
              </a:rPr>
              <a:t>expression</a:t>
            </a:r>
            <a:r>
              <a:rPr lang="en-US" sz="3600" b="1" dirty="0"/>
              <a:t> and information, including processing for </a:t>
            </a:r>
            <a:r>
              <a:rPr lang="en-US" sz="3600" b="1" dirty="0">
                <a:solidFill>
                  <a:srgbClr val="FF0000"/>
                </a:solidFill>
              </a:rPr>
              <a:t>journalistic</a:t>
            </a:r>
            <a:r>
              <a:rPr lang="en-US" sz="3600" b="1" dirty="0"/>
              <a:t> purposes </a:t>
            </a:r>
            <a:r>
              <a:rPr lang="en-US" sz="3600" dirty="0"/>
              <a:t>or for the purposes of academic, </a:t>
            </a:r>
          </a:p>
          <a:p>
            <a:r>
              <a:rPr lang="en-US" sz="3600" dirty="0"/>
              <a:t>artistic or literary expression, </a:t>
            </a:r>
          </a:p>
          <a:p>
            <a:r>
              <a:rPr lang="en-US" sz="3600" dirty="0"/>
              <a:t>shall be exempt from </a:t>
            </a:r>
          </a:p>
          <a:p>
            <a:r>
              <a:rPr lang="en-US" sz="3600" dirty="0"/>
              <a:t>compliance with … [GDPR] 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29172-335D-2D47-BFE2-03CC67D56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50" y="3987800"/>
            <a:ext cx="375624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4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"/>
            <a:ext cx="9144000" cy="144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2300" y="6507492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401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Case </a:t>
            </a:r>
            <a:r>
              <a:rPr lang="nl-NL" sz="3600" dirty="0">
                <a:solidFill>
                  <a:schemeClr val="bg1"/>
                </a:solidFill>
              </a:rPr>
              <a:t>345/17 </a:t>
            </a:r>
            <a:r>
              <a:rPr lang="nl-NL" sz="3600" b="1" i="1" dirty="0" err="1">
                <a:solidFill>
                  <a:schemeClr val="bg1"/>
                </a:solidFill>
              </a:rPr>
              <a:t>Buivids</a:t>
            </a:r>
            <a:endParaRPr lang="en-US" sz="3600" b="1" i="1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A9CEC-D971-4245-8773-485BE2A607B8}"/>
              </a:ext>
            </a:extLst>
          </p:cNvPr>
          <p:cNvSpPr/>
          <p:nvPr/>
        </p:nvSpPr>
        <p:spPr>
          <a:xfrm>
            <a:off x="3608173" y="6507492"/>
            <a:ext cx="55358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www.youtube.com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watch?v</a:t>
            </a:r>
            <a:r>
              <a:rPr lang="en-US" sz="1000" dirty="0">
                <a:solidFill>
                  <a:schemeClr val="bg1"/>
                </a:solidFill>
              </a:rPr>
              <a:t>=4mrbulU9PJw (element; still 46:24 )</a:t>
            </a:r>
          </a:p>
        </p:txBody>
      </p:sp>
      <p:pic>
        <p:nvPicPr>
          <p:cNvPr id="6" name="Picture 5" descr="A person in a black jacket&#10;&#10;Description automatically generated with low confidence">
            <a:extLst>
              <a:ext uri="{FF2B5EF4-FFF2-40B4-BE49-F238E27FC236}">
                <a16:creationId xmlns:a16="http://schemas.microsoft.com/office/drawing/2014/main" id="{1B0A38AE-3017-724E-AA34-48AA1AB2F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5" y="1457341"/>
            <a:ext cx="5385110" cy="50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0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www.youtube.com</a:t>
            </a:r>
            <a:r>
              <a:rPr lang="en-US" sz="1000" dirty="0">
                <a:solidFill>
                  <a:srgbClr val="FFFFFF"/>
                </a:solidFill>
              </a:rPr>
              <a:t>/channel/UCRxqD0pUUnXs9j_vDvfCmRQ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F37702A-6542-DF4B-A216-004CA1F21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0086"/>
            <a:ext cx="9144000" cy="4146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5A62F-A97B-EB42-BED9-E585A884DB74}"/>
              </a:ext>
            </a:extLst>
          </p:cNvPr>
          <p:cNvSpPr txBox="1"/>
          <p:nvPr/>
        </p:nvSpPr>
        <p:spPr>
          <a:xfrm>
            <a:off x="0" y="39401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Case </a:t>
            </a:r>
            <a:r>
              <a:rPr lang="nl-NL" sz="3600" dirty="0">
                <a:solidFill>
                  <a:schemeClr val="bg1"/>
                </a:solidFill>
              </a:rPr>
              <a:t>345/17 </a:t>
            </a:r>
            <a:r>
              <a:rPr lang="nl-NL" sz="3600" b="1" i="1" dirty="0" err="1">
                <a:solidFill>
                  <a:schemeClr val="bg1"/>
                </a:solidFill>
              </a:rPr>
              <a:t>Buivids</a:t>
            </a:r>
            <a:endParaRPr lang="en-US" sz="36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899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DPC enforcement of the GDPR / DPA 18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35EE84-6E7D-C447-A130-F0C3F742DF65}"/>
              </a:ext>
            </a:extLst>
          </p:cNvPr>
          <p:cNvSpPr txBox="1"/>
          <p:nvPr/>
        </p:nvSpPr>
        <p:spPr>
          <a:xfrm>
            <a:off x="35941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Via Google </a:t>
            </a:r>
            <a:r>
              <a:rPr lang="en-US" sz="1000" dirty="0" err="1">
                <a:solidFill>
                  <a:srgbClr val="FFFFFF"/>
                </a:solidFill>
              </a:rPr>
              <a:t>Streetview</a:t>
            </a:r>
            <a:r>
              <a:rPr lang="en-US" sz="1000" dirty="0">
                <a:solidFill>
                  <a:srgbClr val="FFFFFF"/>
                </a:solidFill>
              </a:rPr>
              <a:t>; stats: https://</a:t>
            </a:r>
            <a:r>
              <a:rPr lang="en-US" sz="1000" dirty="0" err="1">
                <a:solidFill>
                  <a:srgbClr val="FFFFFF"/>
                </a:solidFill>
              </a:rPr>
              <a:t>www.lawsociety.ie</a:t>
            </a:r>
            <a:r>
              <a:rPr lang="en-US" sz="1000" dirty="0">
                <a:solidFill>
                  <a:srgbClr val="FFFFFF"/>
                </a:solidFill>
              </a:rPr>
              <a:t>/gazette/top-stories/</a:t>
            </a:r>
            <a:r>
              <a:rPr lang="en-US" sz="1000" dirty="0" err="1">
                <a:solidFill>
                  <a:srgbClr val="FFFFFF"/>
                </a:solidFill>
              </a:rPr>
              <a:t>dpc</a:t>
            </a:r>
            <a:r>
              <a:rPr lang="en-US" sz="1000" dirty="0">
                <a:solidFill>
                  <a:srgbClr val="FFFFFF"/>
                </a:solidFill>
              </a:rPr>
              <a:t>-budget-rises-tenfold-in-seven-years/ and DPC annual reports</a:t>
            </a:r>
          </a:p>
        </p:txBody>
      </p:sp>
      <p:pic>
        <p:nvPicPr>
          <p:cNvPr id="20" name="Picture 19" descr="A bench in front of a brick building&#10;&#10;Description automatically generated">
            <a:extLst>
              <a:ext uri="{FF2B5EF4-FFF2-40B4-BE49-F238E27FC236}">
                <a16:creationId xmlns:a16="http://schemas.microsoft.com/office/drawing/2014/main" id="{1E619ECA-CCF1-8C45-B159-F753726DA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1" y="1509931"/>
            <a:ext cx="4321200" cy="496789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D5F577-092E-E645-9D61-B21DA1A3223E}"/>
              </a:ext>
            </a:extLst>
          </p:cNvPr>
          <p:cNvSpPr/>
          <p:nvPr/>
        </p:nvSpPr>
        <p:spPr>
          <a:xfrm>
            <a:off x="4925544" y="2372654"/>
            <a:ext cx="4218456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300" b="1" dirty="0">
                <a:solidFill>
                  <a:srgbClr val="141414"/>
                </a:solidFill>
              </a:rPr>
              <a:t>Year	Budget		Staff</a:t>
            </a:r>
            <a:endParaRPr lang="en-US" sz="2300" dirty="0">
              <a:solidFill>
                <a:srgbClr val="141414"/>
              </a:solidFill>
            </a:endParaRPr>
          </a:p>
          <a:p>
            <a:r>
              <a:rPr lang="en-US" sz="2300" dirty="0">
                <a:solidFill>
                  <a:srgbClr val="141414"/>
                </a:solidFill>
              </a:rPr>
              <a:t>2022	€26m		[220+*]</a:t>
            </a:r>
          </a:p>
          <a:p>
            <a:r>
              <a:rPr lang="en-US" sz="2300" dirty="0">
                <a:solidFill>
                  <a:srgbClr val="141414"/>
                </a:solidFill>
              </a:rPr>
              <a:t>2021	</a:t>
            </a:r>
            <a:r>
              <a:rPr lang="en-US" sz="2300" dirty="0"/>
              <a:t>€19.1m		[200+*]</a:t>
            </a:r>
            <a:endParaRPr lang="en-US" sz="2300" dirty="0">
              <a:solidFill>
                <a:srgbClr val="141414"/>
              </a:solidFill>
            </a:endParaRPr>
          </a:p>
          <a:p>
            <a:r>
              <a:rPr lang="en-US" sz="2300" dirty="0">
                <a:solidFill>
                  <a:srgbClr val="141414"/>
                </a:solidFill>
              </a:rPr>
              <a:t>2020	€16.9m	 	 </a:t>
            </a:r>
            <a:r>
              <a:rPr lang="en-US" sz="2300" dirty="0"/>
              <a:t>200</a:t>
            </a:r>
            <a:endParaRPr lang="en-US" sz="2300" dirty="0">
              <a:solidFill>
                <a:srgbClr val="141414"/>
              </a:solidFill>
            </a:endParaRPr>
          </a:p>
          <a:p>
            <a:r>
              <a:rPr lang="en-US" sz="2300" dirty="0">
                <a:solidFill>
                  <a:srgbClr val="141414"/>
                </a:solidFill>
              </a:rPr>
              <a:t>2019	€15.2m	 	 180</a:t>
            </a:r>
          </a:p>
          <a:p>
            <a:r>
              <a:rPr lang="en-US" sz="2300" dirty="0">
                <a:solidFill>
                  <a:srgbClr val="141414"/>
                </a:solidFill>
              </a:rPr>
              <a:t>2018	€11.7m	 	 140</a:t>
            </a:r>
          </a:p>
          <a:p>
            <a:r>
              <a:rPr lang="en-US" sz="2300" dirty="0">
                <a:solidFill>
                  <a:srgbClr val="141414"/>
                </a:solidFill>
              </a:rPr>
              <a:t>2017	€7.5m		 105</a:t>
            </a:r>
          </a:p>
          <a:p>
            <a:r>
              <a:rPr lang="en-US" sz="2300" dirty="0">
                <a:solidFill>
                  <a:srgbClr val="141414"/>
                </a:solidFill>
              </a:rPr>
              <a:t>2016	€4.7m		   70</a:t>
            </a:r>
          </a:p>
          <a:p>
            <a:r>
              <a:rPr lang="en-US" sz="2300" dirty="0">
                <a:solidFill>
                  <a:srgbClr val="141414"/>
                </a:solidFill>
              </a:rPr>
              <a:t>2015	€3.6m		   48</a:t>
            </a:r>
          </a:p>
          <a:p>
            <a:pPr>
              <a:spcAft>
                <a:spcPts val="600"/>
              </a:spcAft>
            </a:pPr>
            <a:r>
              <a:rPr lang="en-US" sz="2300" dirty="0">
                <a:solidFill>
                  <a:srgbClr val="141414"/>
                </a:solidFill>
              </a:rPr>
              <a:t>2014	€1.9m		   31</a:t>
            </a:r>
            <a:endParaRPr lang="en-US" sz="2300" b="0" i="0" dirty="0">
              <a:solidFill>
                <a:srgbClr val="141414"/>
              </a:solidFill>
              <a:effectLst/>
            </a:endParaRPr>
          </a:p>
          <a:p>
            <a:r>
              <a:rPr lang="en-US" sz="1200" b="0" i="0" dirty="0">
                <a:solidFill>
                  <a:srgbClr val="141414"/>
                </a:solidFill>
                <a:effectLst/>
              </a:rPr>
              <a:t>Budget as allocated in the national Budget th</a:t>
            </a:r>
            <a:r>
              <a:rPr lang="en-US" sz="1200" dirty="0">
                <a:solidFill>
                  <a:srgbClr val="141414"/>
                </a:solidFill>
              </a:rPr>
              <a:t>e October prior to the relevant year. </a:t>
            </a:r>
            <a:r>
              <a:rPr lang="en-US" sz="1200" b="0" i="0" dirty="0">
                <a:solidFill>
                  <a:srgbClr val="141414"/>
                </a:solidFill>
                <a:effectLst/>
              </a:rPr>
              <a:t>Staff</a:t>
            </a:r>
            <a:r>
              <a:rPr lang="en-US" sz="1200" dirty="0">
                <a:solidFill>
                  <a:srgbClr val="141414"/>
                </a:solidFill>
              </a:rPr>
              <a:t> as at end of relevant year.  [*=projected].</a:t>
            </a:r>
            <a:endParaRPr lang="en-US" sz="1200" b="0" i="0" dirty="0">
              <a:solidFill>
                <a:srgbClr val="141414"/>
              </a:solidFill>
              <a:effectLst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CC0F8FA-207A-5E44-905E-A97904AD6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1191" y="1551514"/>
            <a:ext cx="2454882" cy="7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67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</a:t>
            </a:r>
            <a:r>
              <a:rPr lang="en-US" sz="1000" dirty="0" err="1">
                <a:solidFill>
                  <a:srgbClr val="FFFFFF"/>
                </a:solidFill>
              </a:rPr>
              <a:t>stevensnodgrass</a:t>
            </a:r>
            <a:r>
              <a:rPr lang="en-US" sz="1000" dirty="0">
                <a:solidFill>
                  <a:srgbClr val="FFFFFF"/>
                </a:solidFill>
              </a:rPr>
              <a:t>/11078286805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1435100"/>
            <a:ext cx="9144000" cy="5080000"/>
            <a:chOff x="0" y="1435100"/>
            <a:chExt cx="9144000" cy="5080000"/>
          </a:xfrm>
        </p:grpSpPr>
        <p:pic>
          <p:nvPicPr>
            <p:cNvPr id="9" name="Picture 8" descr="Screen Shot 2019-02-13 at 10.20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35100"/>
              <a:ext cx="9144000" cy="5080000"/>
            </a:xfrm>
            <a:prstGeom prst="rect">
              <a:avLst/>
            </a:prstGeom>
          </p:spPr>
        </p:pic>
        <p:pic>
          <p:nvPicPr>
            <p:cNvPr id="8" name="Picture 7" descr="11078286805_ab4b1b352c_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1447551"/>
              <a:ext cx="7543800" cy="503902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0589E13-F5BE-2E47-B70E-2352A98715BC}"/>
              </a:ext>
            </a:extLst>
          </p:cNvPr>
          <p:cNvSpPr txBox="1"/>
          <p:nvPr/>
        </p:nvSpPr>
        <p:spPr>
          <a:xfrm>
            <a:off x="-30761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Article 83 GDPR - Administrative Fines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70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www.amazon.co.uk</a:t>
            </a:r>
            <a:r>
              <a:rPr lang="en-US" sz="1000" dirty="0">
                <a:solidFill>
                  <a:srgbClr val="FFFFFF"/>
                </a:solidFill>
              </a:rPr>
              <a:t>/Amazon-Logo-Squid-Amazon-co-</a:t>
            </a:r>
            <a:r>
              <a:rPr lang="en-US" sz="1000" dirty="0" err="1">
                <a:solidFill>
                  <a:srgbClr val="FFFFFF"/>
                </a:solidFill>
              </a:rPr>
              <a:t>uk</a:t>
            </a:r>
            <a:r>
              <a:rPr lang="en-US" sz="1000" dirty="0">
                <a:solidFill>
                  <a:srgbClr val="FFFFFF"/>
                </a:solidFill>
              </a:rPr>
              <a:t>-Voucher/</a:t>
            </a:r>
            <a:r>
              <a:rPr lang="en-US" sz="1000" dirty="0" err="1">
                <a:solidFill>
                  <a:srgbClr val="FFFFFF"/>
                </a:solidFill>
              </a:rPr>
              <a:t>dp</a:t>
            </a:r>
            <a:r>
              <a:rPr lang="en-US" sz="1000" dirty="0">
                <a:solidFill>
                  <a:srgbClr val="FFFFFF"/>
                </a:solidFill>
              </a:rPr>
              <a:t>/B07S6C1DZ6</a:t>
            </a:r>
          </a:p>
        </p:txBody>
      </p:sp>
      <p:pic>
        <p:nvPicPr>
          <p:cNvPr id="9" name="Picture 8" descr="Screen Shot 2019-02-13 at 10.20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9144000" cy="50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589E13-F5BE-2E47-B70E-2352A98715BC}"/>
              </a:ext>
            </a:extLst>
          </p:cNvPr>
          <p:cNvSpPr txBox="1"/>
          <p:nvPr/>
        </p:nvSpPr>
        <p:spPr>
          <a:xfrm>
            <a:off x="-30761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Article 83 GDPR - Administrative Fines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26B44C-638A-AE4F-8706-53318BE0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10" y="1435100"/>
            <a:ext cx="6755258" cy="505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1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www.sec.gov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ix?doc</a:t>
            </a:r>
            <a:r>
              <a:rPr lang="en-US" sz="1000" dirty="0">
                <a:solidFill>
                  <a:srgbClr val="FFFFFF"/>
                </a:solidFill>
              </a:rPr>
              <a:t>=/Archives/</a:t>
            </a:r>
            <a:r>
              <a:rPr lang="en-US" sz="1000" dirty="0" err="1">
                <a:solidFill>
                  <a:srgbClr val="FFFFFF"/>
                </a:solidFill>
              </a:rPr>
              <a:t>edgar</a:t>
            </a:r>
            <a:r>
              <a:rPr lang="en-US" sz="1000" dirty="0">
                <a:solidFill>
                  <a:srgbClr val="FFFFFF"/>
                </a:solidFill>
              </a:rPr>
              <a:t>/data/0001018724/000101872421000020/amzn-20210630.htm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89E13-F5BE-2E47-B70E-2352A98715BC}"/>
              </a:ext>
            </a:extLst>
          </p:cNvPr>
          <p:cNvSpPr txBox="1"/>
          <p:nvPr/>
        </p:nvSpPr>
        <p:spPr>
          <a:xfrm>
            <a:off x="-30761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Article 83 GDPR - Administrative Fines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7696B7-BC9C-BE44-A85B-7AF54DBB7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799"/>
            <a:ext cx="9144000" cy="50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www.sec.gov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ix?doc</a:t>
            </a:r>
            <a:r>
              <a:rPr lang="en-US" sz="1000" dirty="0">
                <a:solidFill>
                  <a:srgbClr val="FFFFFF"/>
                </a:solidFill>
              </a:rPr>
              <a:t>=/Archives/</a:t>
            </a:r>
            <a:r>
              <a:rPr lang="en-US" sz="1000" dirty="0" err="1">
                <a:solidFill>
                  <a:srgbClr val="FFFFFF"/>
                </a:solidFill>
              </a:rPr>
              <a:t>edgar</a:t>
            </a:r>
            <a:r>
              <a:rPr lang="en-US" sz="1000" dirty="0">
                <a:solidFill>
                  <a:srgbClr val="FFFFFF"/>
                </a:solidFill>
              </a:rPr>
              <a:t>/data/0001018724/000101872421000020/amzn-20210630.htm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89E13-F5BE-2E47-B70E-2352A98715BC}"/>
              </a:ext>
            </a:extLst>
          </p:cNvPr>
          <p:cNvSpPr txBox="1"/>
          <p:nvPr/>
        </p:nvSpPr>
        <p:spPr>
          <a:xfrm>
            <a:off x="-30761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Article 83 GDPR - Administrative Fines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7696B7-BC9C-BE44-A85B-7AF54DBB7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799"/>
            <a:ext cx="9144000" cy="504825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0B0AC26-672C-B949-A790-66E2F91A5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361" y="2268866"/>
            <a:ext cx="2432468" cy="18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20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www.sec.gov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ix?doc</a:t>
            </a:r>
            <a:r>
              <a:rPr lang="en-US" sz="1000" dirty="0">
                <a:solidFill>
                  <a:srgbClr val="FFFFFF"/>
                </a:solidFill>
              </a:rPr>
              <a:t>=/Archives/</a:t>
            </a:r>
            <a:r>
              <a:rPr lang="en-US" sz="1000" dirty="0" err="1">
                <a:solidFill>
                  <a:srgbClr val="FFFFFF"/>
                </a:solidFill>
              </a:rPr>
              <a:t>edgar</a:t>
            </a:r>
            <a:r>
              <a:rPr lang="en-US" sz="1000" dirty="0">
                <a:solidFill>
                  <a:srgbClr val="FFFFFF"/>
                </a:solidFill>
              </a:rPr>
              <a:t>/data/0001018724/000101872421000020/amzn-20210630.htm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89E13-F5BE-2E47-B70E-2352A98715BC}"/>
              </a:ext>
            </a:extLst>
          </p:cNvPr>
          <p:cNvSpPr txBox="1"/>
          <p:nvPr/>
        </p:nvSpPr>
        <p:spPr>
          <a:xfrm>
            <a:off x="-30761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Article 83 GDPR - Administrative Fines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7696B7-BC9C-BE44-A85B-7AF54DBB7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799"/>
            <a:ext cx="9144000" cy="50482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EECD43C-0AEB-9749-A20F-6715B43DB063}"/>
              </a:ext>
            </a:extLst>
          </p:cNvPr>
          <p:cNvGrpSpPr/>
          <p:nvPr/>
        </p:nvGrpSpPr>
        <p:grpSpPr>
          <a:xfrm>
            <a:off x="412595" y="3786991"/>
            <a:ext cx="8564137" cy="2308324"/>
            <a:chOff x="412595" y="3786991"/>
            <a:chExt cx="8564137" cy="23083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B9C26E-7F24-3D45-9687-9D90BE5B60FA}"/>
                </a:ext>
              </a:extLst>
            </p:cNvPr>
            <p:cNvSpPr/>
            <p:nvPr/>
          </p:nvSpPr>
          <p:spPr>
            <a:xfrm>
              <a:off x="412595" y="3786991"/>
              <a:ext cx="8564137" cy="23083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On July 16, 2021, the Luxembourg National Commission for Data Protection (the “CNPD”) issued a decision against Amazon Europe Core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S.à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r.l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. claiming that Amazon’s processing of personal data did not comply with the EU General Data Protection Regulation. The decision imposes a fine of €746 million and corresponding practice revisions. We believe the CNPD’s decision to be without merit and intend to defend ourselves vigorously in this matter.</a:t>
              </a:r>
            </a:p>
            <a:p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0C6302-940B-E84C-A928-BFA8BFC737F6}"/>
                </a:ext>
              </a:extLst>
            </p:cNvPr>
            <p:cNvCxnSpPr/>
            <p:nvPr/>
          </p:nvCxnSpPr>
          <p:spPr>
            <a:xfrm>
              <a:off x="4482790" y="4939990"/>
              <a:ext cx="42529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7A3AAF-0745-1644-A8F8-39AB33F864F9}"/>
                </a:ext>
              </a:extLst>
            </p:cNvPr>
            <p:cNvCxnSpPr/>
            <p:nvPr/>
          </p:nvCxnSpPr>
          <p:spPr>
            <a:xfrm>
              <a:off x="4482015" y="5192752"/>
              <a:ext cx="42529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48683F28-B517-7C4F-83D5-01F11B34F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361" y="2268866"/>
            <a:ext cx="2432468" cy="18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429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cnpd.public.lu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actualites</a:t>
            </a:r>
            <a:r>
              <a:rPr lang="en-US" sz="1000" dirty="0">
                <a:solidFill>
                  <a:srgbClr val="FFFFFF"/>
                </a:solidFill>
              </a:rPr>
              <a:t>/international/2021/08/decision-amazon-2.html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89E13-F5BE-2E47-B70E-2352A98715BC}"/>
              </a:ext>
            </a:extLst>
          </p:cNvPr>
          <p:cNvSpPr txBox="1"/>
          <p:nvPr/>
        </p:nvSpPr>
        <p:spPr>
          <a:xfrm>
            <a:off x="-30761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Article 83 GDPR - Administrative Fines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3C4DE1-5D65-1446-AACA-F2B0E856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525"/>
            <a:ext cx="9144000" cy="50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5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www.irishstatutebook.ie</a:t>
            </a:r>
            <a:r>
              <a:rPr lang="en-US" sz="1000" dirty="0">
                <a:solidFill>
                  <a:srgbClr val="FFFFFF"/>
                </a:solidFill>
              </a:rPr>
              <a:t>/static/images/homepage/2.png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Protection Act 2018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2316" y="1447800"/>
            <a:ext cx="9148632" cy="5041900"/>
            <a:chOff x="-2316" y="1447800"/>
            <a:chExt cx="9148632" cy="5041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47800"/>
              <a:ext cx="9146316" cy="254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16" y="3949700"/>
              <a:ext cx="9146316" cy="2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451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www.laquadrature.net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/2021/07/30/amazon-fined-746-million-euros-following-our-collective-legal-action/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89E13-F5BE-2E47-B70E-2352A98715BC}"/>
              </a:ext>
            </a:extLst>
          </p:cNvPr>
          <p:cNvSpPr txBox="1"/>
          <p:nvPr/>
        </p:nvSpPr>
        <p:spPr>
          <a:xfrm>
            <a:off x="-30761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Article 83 GDPR - Administrative Fines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4B41C09-6289-0A4C-AEBD-FC6F86062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799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8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www.laquadrature.net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/2021/07/30/amazon-fined-746-million-euros-following-our-collective-legal-action/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89E13-F5BE-2E47-B70E-2352A98715BC}"/>
              </a:ext>
            </a:extLst>
          </p:cNvPr>
          <p:cNvSpPr txBox="1"/>
          <p:nvPr/>
        </p:nvSpPr>
        <p:spPr>
          <a:xfrm>
            <a:off x="-30761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Article 83 GDPR - Administrative Fines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4B41C09-6289-0A4C-AEBD-FC6F86062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799"/>
            <a:ext cx="9144000" cy="508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2565BF6-88BC-044C-A2DF-5F33B460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4049"/>
            <a:ext cx="9144000" cy="26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5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DPC WhatsApp Decision </a:t>
            </a:r>
            <a:r>
              <a:rPr lang="en-US" sz="3600" dirty="0">
                <a:solidFill>
                  <a:srgbClr val="FFFFFF"/>
                </a:solidFill>
              </a:rPr>
              <a:t>(20 August 2021)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www.dataprotection.ie</a:t>
            </a:r>
            <a:r>
              <a:rPr lang="en-US" sz="1000" dirty="0">
                <a:solidFill>
                  <a:srgbClr val="FFFFFF"/>
                </a:solidFill>
              </a:rPr>
              <a:t>/ &amp; https://</a:t>
            </a:r>
            <a:r>
              <a:rPr lang="en-US" sz="1000" dirty="0" err="1">
                <a:solidFill>
                  <a:srgbClr val="FFFFFF"/>
                </a:solidFill>
              </a:rPr>
              <a:t>www.whatsapp.com</a:t>
            </a:r>
            <a:r>
              <a:rPr lang="en-US" sz="1000" dirty="0">
                <a:solidFill>
                  <a:srgbClr val="FFFFFF"/>
                </a:solidFill>
              </a:rPr>
              <a:t>/ &amp; https://</a:t>
            </a:r>
            <a:r>
              <a:rPr lang="en-US" sz="1000" dirty="0" err="1">
                <a:solidFill>
                  <a:srgbClr val="FFFFFF"/>
                </a:solidFill>
              </a:rPr>
              <a:t>about.meta.com</a:t>
            </a:r>
            <a:r>
              <a:rPr lang="en-US" sz="1000" dirty="0">
                <a:solidFill>
                  <a:srgbClr val="FFFFFF"/>
                </a:solidFill>
              </a:rPr>
              <a:t>/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72CC45-BD43-7D43-72E1-6BDDC203C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172" y="1819275"/>
            <a:ext cx="3954909" cy="127323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2BEAED-08A6-8C23-A896-B34814E2F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7921" y="1819275"/>
            <a:ext cx="3993194" cy="96502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5A44F53-7393-75C0-4AED-6A821503F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4960" y="2654540"/>
            <a:ext cx="1386155" cy="2794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9D7011-FAE5-07A7-DCDA-90989D697CD8}"/>
              </a:ext>
            </a:extLst>
          </p:cNvPr>
          <p:cNvSpPr txBox="1"/>
          <p:nvPr/>
        </p:nvSpPr>
        <p:spPr>
          <a:xfrm>
            <a:off x="545171" y="3327511"/>
            <a:ext cx="822594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DPC found that WhatsApp had not discharged its GDPR transparency obligations with regard to the provision of information and the transparency of that information to both users and non-users of WhatsApp’s service. This includes information provided to data subjects about the processing of information between WhatsApp and other Facebook companies.</a:t>
            </a:r>
          </a:p>
          <a:p>
            <a:endParaRPr lang="en-US" sz="2400" dirty="0"/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FINE: €225 million</a:t>
            </a:r>
          </a:p>
        </p:txBody>
      </p:sp>
    </p:spTree>
    <p:extLst>
      <p:ext uri="{BB962C8B-B14F-4D97-AF65-F5344CB8AC3E}">
        <p14:creationId xmlns:p14="http://schemas.microsoft.com/office/powerpoint/2010/main" val="1220860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https://pix4free.org/photo/5079/</a:t>
            </a:r>
            <a:r>
              <a:rPr lang="en-US" sz="1000" dirty="0" err="1">
                <a:solidFill>
                  <a:srgbClr val="FFFFFF"/>
                </a:solidFill>
              </a:rPr>
              <a:t>damages.html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89E13-F5BE-2E47-B70E-2352A98715BC}"/>
              </a:ext>
            </a:extLst>
          </p:cNvPr>
          <p:cNvSpPr txBox="1"/>
          <p:nvPr/>
        </p:nvSpPr>
        <p:spPr>
          <a:xfrm>
            <a:off x="-30761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Article 82 GDPR – Compensation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028" name="Picture 4" descr="damages">
            <a:extLst>
              <a:ext uri="{FF2B5EF4-FFF2-40B4-BE49-F238E27FC236}">
                <a16:creationId xmlns:a16="http://schemas.microsoft.com/office/drawing/2014/main" id="{10B1E3DA-D63B-1D4E-A36E-379D1641F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798"/>
            <a:ext cx="9113239" cy="50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89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DEA4799-1EF0-224F-AB15-73A9CABF7A3F}"/>
              </a:ext>
            </a:extLst>
          </p:cNvPr>
          <p:cNvGrpSpPr/>
          <p:nvPr/>
        </p:nvGrpSpPr>
        <p:grpSpPr>
          <a:xfrm>
            <a:off x="-10275" y="1447800"/>
            <a:ext cx="9154275" cy="5048250"/>
            <a:chOff x="-10275" y="1447800"/>
            <a:chExt cx="9154275" cy="5048250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3CB7E35-4145-BF4C-B5D7-F4491628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7800"/>
              <a:ext cx="9144000" cy="5048250"/>
            </a:xfrm>
            <a:prstGeom prst="rect">
              <a:avLst/>
            </a:prstGeom>
          </p:spPr>
        </p:pic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1AA2998-1CD4-0E47-AC1E-6E078540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275" y="3935461"/>
              <a:ext cx="2273299" cy="2232836"/>
            </a:xfrm>
            <a:prstGeom prst="rect">
              <a:avLst/>
            </a:prstGeom>
          </p:spPr>
        </p:pic>
      </p:grp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Obligations of Controllers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financialservicesblog.accenture.com</a:t>
            </a:r>
            <a:r>
              <a:rPr lang="en-US" sz="1000" dirty="0">
                <a:solidFill>
                  <a:srgbClr val="FFFFFF"/>
                </a:solidFill>
              </a:rPr>
              <a:t>/six-practical-steps-for-</a:t>
            </a:r>
            <a:r>
              <a:rPr lang="en-US" sz="1000" dirty="0" err="1">
                <a:solidFill>
                  <a:srgbClr val="FFFFFF"/>
                </a:solidFill>
              </a:rPr>
              <a:t>hr</a:t>
            </a:r>
            <a:r>
              <a:rPr lang="en-US" sz="1000" dirty="0">
                <a:solidFill>
                  <a:srgbClr val="FFFFFF"/>
                </a:solidFill>
              </a:rPr>
              <a:t>-managers-to-become-</a:t>
            </a:r>
            <a:r>
              <a:rPr lang="en-US" sz="1000" dirty="0" err="1">
                <a:solidFill>
                  <a:srgbClr val="FFFFFF"/>
                </a:solidFill>
              </a:rPr>
              <a:t>gdpr</a:t>
            </a:r>
            <a:r>
              <a:rPr lang="en-US" sz="1000" dirty="0">
                <a:solidFill>
                  <a:srgbClr val="FFFFFF"/>
                </a:solidFill>
              </a:rPr>
              <a:t>-ready (element) (modified)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D52C15F2-87B6-6D4B-B7F7-019E8AE1F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" y="3748799"/>
            <a:ext cx="2179420" cy="22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41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DEA4799-1EF0-224F-AB15-73A9CABF7A3F}"/>
              </a:ext>
            </a:extLst>
          </p:cNvPr>
          <p:cNvGrpSpPr/>
          <p:nvPr/>
        </p:nvGrpSpPr>
        <p:grpSpPr>
          <a:xfrm>
            <a:off x="-10275" y="1447800"/>
            <a:ext cx="9154275" cy="5048250"/>
            <a:chOff x="-10275" y="1447800"/>
            <a:chExt cx="9154275" cy="5048250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3CB7E35-4145-BF4C-B5D7-F4491628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7800"/>
              <a:ext cx="9144000" cy="5048250"/>
            </a:xfrm>
            <a:prstGeom prst="rect">
              <a:avLst/>
            </a:prstGeom>
          </p:spPr>
        </p:pic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1AA2998-1CD4-0E47-AC1E-6E078540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275" y="3935461"/>
              <a:ext cx="2273299" cy="2232836"/>
            </a:xfrm>
            <a:prstGeom prst="rect">
              <a:avLst/>
            </a:prstGeom>
          </p:spPr>
        </p:pic>
      </p:grp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Obligations of Controllers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financialservicesblog.accenture.com</a:t>
            </a:r>
            <a:r>
              <a:rPr lang="en-US" sz="1000" dirty="0">
                <a:solidFill>
                  <a:srgbClr val="FFFFFF"/>
                </a:solidFill>
              </a:rPr>
              <a:t>/six-practical-steps-for-</a:t>
            </a:r>
            <a:r>
              <a:rPr lang="en-US" sz="1000" dirty="0" err="1">
                <a:solidFill>
                  <a:srgbClr val="FFFFFF"/>
                </a:solidFill>
              </a:rPr>
              <a:t>hr</a:t>
            </a:r>
            <a:r>
              <a:rPr lang="en-US" sz="1000" dirty="0">
                <a:solidFill>
                  <a:srgbClr val="FFFFFF"/>
                </a:solidFill>
              </a:rPr>
              <a:t>-managers-to-become-</a:t>
            </a:r>
            <a:r>
              <a:rPr lang="en-US" sz="1000" dirty="0" err="1">
                <a:solidFill>
                  <a:srgbClr val="FFFFFF"/>
                </a:solidFill>
              </a:rPr>
              <a:t>gdpr</a:t>
            </a:r>
            <a:r>
              <a:rPr lang="en-US" sz="1000" dirty="0">
                <a:solidFill>
                  <a:srgbClr val="FFFFFF"/>
                </a:solidFill>
              </a:rPr>
              <a:t>-ready (element) (modified)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130836-0821-0647-8960-EE6505511407}"/>
              </a:ext>
            </a:extLst>
          </p:cNvPr>
          <p:cNvSpPr/>
          <p:nvPr/>
        </p:nvSpPr>
        <p:spPr>
          <a:xfrm>
            <a:off x="5911702" y="1755702"/>
            <a:ext cx="2243470" cy="223283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D52C15F2-87B6-6D4B-B7F7-019E8AE1F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" y="3748799"/>
            <a:ext cx="2179420" cy="22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9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4820E70-2451-164F-B7B5-345274D8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66"/>
            <a:ext cx="9144000" cy="5599814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Cross-Border Transfers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www.submarinecablemap.com</a:t>
            </a:r>
            <a:r>
              <a:rPr lang="en-US" sz="1000" dirty="0">
                <a:solidFill>
                  <a:srgbClr val="FFFFFF"/>
                </a:solidFill>
              </a:rPr>
              <a:t>/#/</a:t>
            </a:r>
          </a:p>
        </p:txBody>
      </p:sp>
    </p:spTree>
    <p:extLst>
      <p:ext uri="{BB962C8B-B14F-4D97-AF65-F5344CB8AC3E}">
        <p14:creationId xmlns:p14="http://schemas.microsoft.com/office/powerpoint/2010/main" val="516087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4820E70-2451-164F-B7B5-345274D8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66"/>
            <a:ext cx="9144000" cy="5599814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Cross-Border Transfers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www.submarinecablemap.com</a:t>
            </a:r>
            <a:r>
              <a:rPr lang="en-US" sz="1000" dirty="0">
                <a:solidFill>
                  <a:srgbClr val="FFFFFF"/>
                </a:solidFill>
              </a:rPr>
              <a:t>/#/</a:t>
            </a:r>
          </a:p>
        </p:txBody>
      </p:sp>
      <p:pic>
        <p:nvPicPr>
          <p:cNvPr id="1026" name="Picture 2" descr="Satellite Dish, Parabolic Mirror, Sending, Sender">
            <a:extLst>
              <a:ext uri="{FF2B5EF4-FFF2-40B4-BE49-F238E27FC236}">
                <a16:creationId xmlns:a16="http://schemas.microsoft.com/office/drawing/2014/main" id="{5EA9E857-968A-F64D-BEA6-706CB505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39" y="3957621"/>
            <a:ext cx="1944006" cy="24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tellite, Orbit, Communication, Gps, Remote, Sensing">
            <a:extLst>
              <a:ext uri="{FF2B5EF4-FFF2-40B4-BE49-F238E27FC236}">
                <a16:creationId xmlns:a16="http://schemas.microsoft.com/office/drawing/2014/main" id="{77BB22DE-11FC-EC4C-9829-C735B6D7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612">
            <a:off x="5700004" y="1116050"/>
            <a:ext cx="3046837" cy="22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291B3-87FE-AB40-AE3E-B053C9A54DFE}"/>
              </a:ext>
            </a:extLst>
          </p:cNvPr>
          <p:cNvSpPr txBox="1"/>
          <p:nvPr/>
        </p:nvSpPr>
        <p:spPr>
          <a:xfrm>
            <a:off x="3610060" y="665153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/vectors/satellite-orbit-communication-gps-307326/</a:t>
            </a:r>
          </a:p>
        </p:txBody>
      </p:sp>
    </p:spTree>
    <p:extLst>
      <p:ext uri="{BB962C8B-B14F-4D97-AF65-F5344CB8AC3E}">
        <p14:creationId xmlns:p14="http://schemas.microsoft.com/office/powerpoint/2010/main" val="327960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 https://</a:t>
            </a:r>
            <a:r>
              <a:rPr lang="en-US" sz="1000" dirty="0" err="1">
                <a:solidFill>
                  <a:srgbClr val="FFFFFF"/>
                </a:solidFill>
              </a:rPr>
              <a:t>commons.wikimedia.org</a:t>
            </a:r>
            <a:r>
              <a:rPr lang="en-US" sz="1000" dirty="0">
                <a:solidFill>
                  <a:srgbClr val="FFFFFF"/>
                </a:solidFill>
              </a:rPr>
              <a:t>/wiki/</a:t>
            </a:r>
            <a:r>
              <a:rPr lang="en-US" sz="1000" dirty="0" err="1">
                <a:solidFill>
                  <a:srgbClr val="FFFFFF"/>
                </a:solidFill>
              </a:rPr>
              <a:t>File:EU_on_a_globe.svg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3735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Chapter 5 GDPR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</a:rPr>
              <a:t>Transfers of personal data to third countries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100B53-22E0-2640-B994-95E4872D6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1811655"/>
            <a:ext cx="4229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15C882-984B-A142-B9BC-585C9BDAFEDB}"/>
              </a:ext>
            </a:extLst>
          </p:cNvPr>
          <p:cNvSpPr/>
          <p:nvPr/>
        </p:nvSpPr>
        <p:spPr>
          <a:xfrm>
            <a:off x="4572000" y="1744087"/>
            <a:ext cx="44919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/>
              <a:t>Article 45</a:t>
            </a:r>
          </a:p>
          <a:p>
            <a:pPr algn="ctr"/>
            <a:r>
              <a:rPr lang="en-US" sz="3200" b="1" dirty="0"/>
              <a:t>Transfers on the basis of an adequacy decision</a:t>
            </a:r>
          </a:p>
          <a:p>
            <a:pPr algn="ctr"/>
            <a:endParaRPr lang="en-US" sz="3200" b="1" i="0" dirty="0">
              <a:effectLst/>
            </a:endParaRPr>
          </a:p>
          <a:p>
            <a:pPr algn="ctr"/>
            <a:r>
              <a:rPr lang="en-US" sz="3200" i="1" dirty="0"/>
              <a:t>Article 46</a:t>
            </a:r>
          </a:p>
          <a:p>
            <a:pPr algn="ctr"/>
            <a:r>
              <a:rPr lang="en-US" sz="3200" b="1" dirty="0"/>
              <a:t>Transfers subject to appropriate safeguards </a:t>
            </a:r>
          </a:p>
          <a:p>
            <a:pPr algn="ctr"/>
            <a:r>
              <a:rPr lang="en-US" sz="3200" dirty="0"/>
              <a:t>(including </a:t>
            </a:r>
            <a:r>
              <a:rPr lang="en-US" sz="3200" b="1" dirty="0">
                <a:solidFill>
                  <a:srgbClr val="C00000"/>
                </a:solidFill>
              </a:rPr>
              <a:t>standard contractual clauses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376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rock, mountain, nature&#10;&#10;Description automatically generated">
            <a:extLst>
              <a:ext uri="{FF2B5EF4-FFF2-40B4-BE49-F238E27FC236}">
                <a16:creationId xmlns:a16="http://schemas.microsoft.com/office/drawing/2014/main" id="{F518312B-6344-8D43-B65F-1BB916E4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652"/>
            <a:ext cx="9144000" cy="6183398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8020" y="6496050"/>
            <a:ext cx="598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commons.wikimedia.org</a:t>
            </a:r>
            <a:r>
              <a:rPr lang="en-US" sz="1000" dirty="0">
                <a:solidFill>
                  <a:schemeClr val="bg2"/>
                </a:solidFill>
              </a:rPr>
              <a:t>/wiki/File:Foilhummerum_Bay,_Valentia,_Looking_Seawards_from_the_Point_at_Which_the_Cable_Reaches_the_Shore_of_Ireland_MET_DP119839.jpg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1B887-AE35-4046-8252-1FA060A87659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Safe </a:t>
            </a:r>
            <a:r>
              <a:rPr lang="en-US" sz="3600" dirty="0" err="1">
                <a:solidFill>
                  <a:srgbClr val="FFFFFF"/>
                </a:solidFill>
              </a:rPr>
              <a:t>Harbo</a:t>
            </a:r>
            <a:r>
              <a:rPr lang="en-US" sz="3600" dirty="0">
                <a:solidFill>
                  <a:srgbClr val="FFFFFF"/>
                </a:solidFill>
              </a:rPr>
              <a:t>(u)r</a:t>
            </a:r>
          </a:p>
        </p:txBody>
      </p:sp>
    </p:spTree>
    <p:extLst>
      <p:ext uri="{BB962C8B-B14F-4D97-AF65-F5344CB8AC3E}">
        <p14:creationId xmlns:p14="http://schemas.microsoft.com/office/powerpoint/2010/main" val="2537166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/en/business-internet-web-technology-1012761/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Personal data</a:t>
            </a:r>
          </a:p>
        </p:txBody>
      </p:sp>
      <p:pic>
        <p:nvPicPr>
          <p:cNvPr id="11" name="Picture 10" descr="business-1012761_960_7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9144000" cy="50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61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4820E70-2451-164F-B7B5-345274D8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66"/>
            <a:ext cx="9144000" cy="5599814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Cross-Border Transfers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www.submarinecablemap.com</a:t>
            </a:r>
            <a:r>
              <a:rPr lang="en-US" sz="1000" dirty="0">
                <a:solidFill>
                  <a:srgbClr val="FFFFFF"/>
                </a:solidFill>
              </a:rPr>
              <a:t>/#/</a:t>
            </a:r>
          </a:p>
        </p:txBody>
      </p:sp>
      <p:pic>
        <p:nvPicPr>
          <p:cNvPr id="1026" name="Picture 2" descr="Satellite Dish, Parabolic Mirror, Sending, Sender">
            <a:extLst>
              <a:ext uri="{FF2B5EF4-FFF2-40B4-BE49-F238E27FC236}">
                <a16:creationId xmlns:a16="http://schemas.microsoft.com/office/drawing/2014/main" id="{5EA9E857-968A-F64D-BEA6-706CB505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39" y="3957621"/>
            <a:ext cx="1944006" cy="24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tellite, Orbit, Communication, Gps, Remote, Sensing">
            <a:extLst>
              <a:ext uri="{FF2B5EF4-FFF2-40B4-BE49-F238E27FC236}">
                <a16:creationId xmlns:a16="http://schemas.microsoft.com/office/drawing/2014/main" id="{77BB22DE-11FC-EC4C-9829-C735B6D7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612">
            <a:off x="5700004" y="1116050"/>
            <a:ext cx="3046837" cy="22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291B3-87FE-AB40-AE3E-B053C9A54DFE}"/>
              </a:ext>
            </a:extLst>
          </p:cNvPr>
          <p:cNvSpPr txBox="1"/>
          <p:nvPr/>
        </p:nvSpPr>
        <p:spPr>
          <a:xfrm>
            <a:off x="3610060" y="665153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/vectors/satellite-orbit-communication-gps-307326/</a:t>
            </a:r>
          </a:p>
        </p:txBody>
      </p:sp>
    </p:spTree>
    <p:extLst>
      <p:ext uri="{BB962C8B-B14F-4D97-AF65-F5344CB8AC3E}">
        <p14:creationId xmlns:p14="http://schemas.microsoft.com/office/powerpoint/2010/main" val="2388804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4820E70-2451-164F-B7B5-345274D8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66"/>
            <a:ext cx="9144000" cy="5599814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0A3180C7-BE85-EB4B-BCA2-426A31C3A00B}"/>
              </a:ext>
            </a:extLst>
          </p:cNvPr>
          <p:cNvSpPr/>
          <p:nvPr/>
        </p:nvSpPr>
        <p:spPr>
          <a:xfrm rot="20050188">
            <a:off x="3042976" y="1113168"/>
            <a:ext cx="915385" cy="2412798"/>
          </a:xfrm>
          <a:prstGeom prst="downArrow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Cross-Border Transfers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www.submarinecablemap.com</a:t>
            </a:r>
            <a:r>
              <a:rPr lang="en-US" sz="1000" dirty="0">
                <a:solidFill>
                  <a:srgbClr val="FFFFFF"/>
                </a:solidFill>
              </a:rPr>
              <a:t>/#/</a:t>
            </a:r>
          </a:p>
        </p:txBody>
      </p:sp>
      <p:pic>
        <p:nvPicPr>
          <p:cNvPr id="1026" name="Picture 2" descr="Satellite Dish, Parabolic Mirror, Sending, Sender">
            <a:extLst>
              <a:ext uri="{FF2B5EF4-FFF2-40B4-BE49-F238E27FC236}">
                <a16:creationId xmlns:a16="http://schemas.microsoft.com/office/drawing/2014/main" id="{5EA9E857-968A-F64D-BEA6-706CB505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39" y="3957621"/>
            <a:ext cx="1944006" cy="24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tellite, Orbit, Communication, Gps, Remote, Sensing">
            <a:extLst>
              <a:ext uri="{FF2B5EF4-FFF2-40B4-BE49-F238E27FC236}">
                <a16:creationId xmlns:a16="http://schemas.microsoft.com/office/drawing/2014/main" id="{77BB22DE-11FC-EC4C-9829-C735B6D7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612">
            <a:off x="5700004" y="1116050"/>
            <a:ext cx="3046837" cy="22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291B3-87FE-AB40-AE3E-B053C9A54DFE}"/>
              </a:ext>
            </a:extLst>
          </p:cNvPr>
          <p:cNvSpPr txBox="1"/>
          <p:nvPr/>
        </p:nvSpPr>
        <p:spPr>
          <a:xfrm>
            <a:off x="3610060" y="665153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/vectors/satellite-orbit-communication-gps-307326/</a:t>
            </a:r>
          </a:p>
        </p:txBody>
      </p:sp>
    </p:spTree>
    <p:extLst>
      <p:ext uri="{BB962C8B-B14F-4D97-AF65-F5344CB8AC3E}">
        <p14:creationId xmlns:p14="http://schemas.microsoft.com/office/powerpoint/2010/main" val="1542105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rock, mountain, nature&#10;&#10;Description automatically generated">
            <a:extLst>
              <a:ext uri="{FF2B5EF4-FFF2-40B4-BE49-F238E27FC236}">
                <a16:creationId xmlns:a16="http://schemas.microsoft.com/office/drawing/2014/main" id="{F518312B-6344-8D43-B65F-1BB916E4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652"/>
            <a:ext cx="9144000" cy="6183398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8020" y="6496050"/>
            <a:ext cx="5981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commons.wikimedia.org</a:t>
            </a:r>
            <a:r>
              <a:rPr lang="en-US" sz="1000" dirty="0">
                <a:solidFill>
                  <a:schemeClr val="bg2"/>
                </a:solidFill>
              </a:rPr>
              <a:t>/wiki/File:Foilhummerum_Bay,_Valentia,_Looking_Seawards_from_the_Point_at_Which_the_Cable_Reaches_the_Shore_of_Ireland_MET_DP119839.jpg</a:t>
            </a:r>
          </a:p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privacysos.org</a:t>
            </a:r>
            <a:r>
              <a:rPr lang="en-US" sz="1000" dirty="0">
                <a:solidFill>
                  <a:schemeClr val="bg2"/>
                </a:solidFill>
              </a:rPr>
              <a:t>/blog/huge-win-for-privacy-europe-highest-court-strikes-down-e-u-u-s-data-transfer-pact/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1B887-AE35-4046-8252-1FA060A87659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Safe </a:t>
            </a:r>
            <a:r>
              <a:rPr lang="en-US" sz="3600" dirty="0" err="1">
                <a:solidFill>
                  <a:srgbClr val="FFFFFF"/>
                </a:solidFill>
              </a:rPr>
              <a:t>Harbo</a:t>
            </a:r>
            <a:r>
              <a:rPr lang="en-US" sz="3600" dirty="0">
                <a:solidFill>
                  <a:srgbClr val="FFFFFF"/>
                </a:solidFill>
              </a:rPr>
              <a:t>(u)r</a:t>
            </a:r>
          </a:p>
        </p:txBody>
      </p:sp>
    </p:spTree>
    <p:extLst>
      <p:ext uri="{BB962C8B-B14F-4D97-AF65-F5344CB8AC3E}">
        <p14:creationId xmlns:p14="http://schemas.microsoft.com/office/powerpoint/2010/main" val="3601412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rock, mountain, nature&#10;&#10;Description automatically generated">
            <a:extLst>
              <a:ext uri="{FF2B5EF4-FFF2-40B4-BE49-F238E27FC236}">
                <a16:creationId xmlns:a16="http://schemas.microsoft.com/office/drawing/2014/main" id="{F518312B-6344-8D43-B65F-1BB916E4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652"/>
            <a:ext cx="9144000" cy="6183398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8020" y="6496050"/>
            <a:ext cx="5981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commons.wikimedia.org</a:t>
            </a:r>
            <a:r>
              <a:rPr lang="en-US" sz="1000" dirty="0">
                <a:solidFill>
                  <a:schemeClr val="bg2"/>
                </a:solidFill>
              </a:rPr>
              <a:t>/wiki/File:Foilhummerum_Bay,_Valentia,_Looking_Seawards_from_the_Point_at_Which_the_Cable_Reaches_the_Shore_of_Ireland_MET_DP119839.jpg</a:t>
            </a:r>
          </a:p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privacysos.org</a:t>
            </a:r>
            <a:r>
              <a:rPr lang="en-US" sz="1000" dirty="0">
                <a:solidFill>
                  <a:schemeClr val="bg2"/>
                </a:solidFill>
              </a:rPr>
              <a:t>/blog/huge-win-for-privacy-europe-highest-court-strikes-down-e-u-u-s-data-transfer-pact/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1B887-AE35-4046-8252-1FA060A87659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Safe </a:t>
            </a:r>
            <a:r>
              <a:rPr lang="en-US" sz="3600" dirty="0" err="1">
                <a:solidFill>
                  <a:srgbClr val="FFFFFF"/>
                </a:solidFill>
              </a:rPr>
              <a:t>Harbo</a:t>
            </a:r>
            <a:r>
              <a:rPr lang="en-US" sz="3600" dirty="0">
                <a:solidFill>
                  <a:srgbClr val="FFFFFF"/>
                </a:solidFill>
              </a:rPr>
              <a:t>(u)r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0C75C1-6FF1-5542-A6AE-A476B135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48" y="1589808"/>
            <a:ext cx="3175745" cy="47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856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4820E70-2451-164F-B7B5-345274D8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66"/>
            <a:ext cx="9144000" cy="5599814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Privacy Shield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www.submarinecablemap.com</a:t>
            </a:r>
            <a:r>
              <a:rPr lang="en-US" sz="1000" dirty="0">
                <a:solidFill>
                  <a:srgbClr val="FFFFFF"/>
                </a:solidFill>
              </a:rPr>
              <a:t>/#/</a:t>
            </a:r>
          </a:p>
        </p:txBody>
      </p:sp>
      <p:pic>
        <p:nvPicPr>
          <p:cNvPr id="1026" name="Picture 2" descr="Satellite Dish, Parabolic Mirror, Sending, Sender">
            <a:extLst>
              <a:ext uri="{FF2B5EF4-FFF2-40B4-BE49-F238E27FC236}">
                <a16:creationId xmlns:a16="http://schemas.microsoft.com/office/drawing/2014/main" id="{5EA9E857-968A-F64D-BEA6-706CB505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39" y="3957621"/>
            <a:ext cx="1944006" cy="24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tellite, Orbit, Communication, Gps, Remote, Sensing">
            <a:extLst>
              <a:ext uri="{FF2B5EF4-FFF2-40B4-BE49-F238E27FC236}">
                <a16:creationId xmlns:a16="http://schemas.microsoft.com/office/drawing/2014/main" id="{77BB22DE-11FC-EC4C-9829-C735B6D7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612">
            <a:off x="5700004" y="1116050"/>
            <a:ext cx="3046837" cy="22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291B3-87FE-AB40-AE3E-B053C9A54DFE}"/>
              </a:ext>
            </a:extLst>
          </p:cNvPr>
          <p:cNvSpPr txBox="1"/>
          <p:nvPr/>
        </p:nvSpPr>
        <p:spPr>
          <a:xfrm>
            <a:off x="3610060" y="665153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/vectors/satellite-orbit-communication-gps-307326/</a:t>
            </a:r>
          </a:p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/vectors/shield-escutcheon-heraldic-shield-31869/</a:t>
            </a:r>
          </a:p>
        </p:txBody>
      </p:sp>
    </p:spTree>
    <p:extLst>
      <p:ext uri="{BB962C8B-B14F-4D97-AF65-F5344CB8AC3E}">
        <p14:creationId xmlns:p14="http://schemas.microsoft.com/office/powerpoint/2010/main" val="1857440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4820E70-2451-164F-B7B5-345274D8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66"/>
            <a:ext cx="9144000" cy="5599814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Privacy Shield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www.submarinecablemap.com</a:t>
            </a:r>
            <a:r>
              <a:rPr lang="en-US" sz="1000" dirty="0">
                <a:solidFill>
                  <a:srgbClr val="FFFFFF"/>
                </a:solidFill>
              </a:rPr>
              <a:t>/#/</a:t>
            </a:r>
          </a:p>
        </p:txBody>
      </p:sp>
      <p:pic>
        <p:nvPicPr>
          <p:cNvPr id="1026" name="Picture 2" descr="Satellite Dish, Parabolic Mirror, Sending, Sender">
            <a:extLst>
              <a:ext uri="{FF2B5EF4-FFF2-40B4-BE49-F238E27FC236}">
                <a16:creationId xmlns:a16="http://schemas.microsoft.com/office/drawing/2014/main" id="{5EA9E857-968A-F64D-BEA6-706CB505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39" y="3957621"/>
            <a:ext cx="1944006" cy="24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tellite, Orbit, Communication, Gps, Remote, Sensing">
            <a:extLst>
              <a:ext uri="{FF2B5EF4-FFF2-40B4-BE49-F238E27FC236}">
                <a16:creationId xmlns:a16="http://schemas.microsoft.com/office/drawing/2014/main" id="{77BB22DE-11FC-EC4C-9829-C735B6D7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612">
            <a:off x="5700004" y="1116050"/>
            <a:ext cx="3046837" cy="22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291B3-87FE-AB40-AE3E-B053C9A54DFE}"/>
              </a:ext>
            </a:extLst>
          </p:cNvPr>
          <p:cNvSpPr txBox="1"/>
          <p:nvPr/>
        </p:nvSpPr>
        <p:spPr>
          <a:xfrm>
            <a:off x="3610060" y="665153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/vectors/satellite-orbit-communication-gps-307326/</a:t>
            </a:r>
          </a:p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/vectors/shield-escutcheon-heraldic-shield-31869/</a:t>
            </a:r>
          </a:p>
        </p:txBody>
      </p:sp>
      <p:pic>
        <p:nvPicPr>
          <p:cNvPr id="7170" name="Picture 2" descr="Shield, Escutcheon, Heraldic Shield, Medieval Shield">
            <a:extLst>
              <a:ext uri="{FF2B5EF4-FFF2-40B4-BE49-F238E27FC236}">
                <a16:creationId xmlns:a16="http://schemas.microsoft.com/office/drawing/2014/main" id="{88F2F2C8-CADA-7341-9E7B-D52ABD1F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96015">
            <a:off x="2299642" y="1518449"/>
            <a:ext cx="3368402" cy="400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37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4820E70-2451-164F-B7B5-345274D8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66"/>
            <a:ext cx="9144000" cy="5599814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Privacy Shield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www.submarinecablemap.com</a:t>
            </a:r>
            <a:r>
              <a:rPr lang="en-US" sz="1000" dirty="0">
                <a:solidFill>
                  <a:srgbClr val="FFFFFF"/>
                </a:solidFill>
              </a:rPr>
              <a:t>/#/</a:t>
            </a:r>
          </a:p>
        </p:txBody>
      </p:sp>
      <p:pic>
        <p:nvPicPr>
          <p:cNvPr id="1026" name="Picture 2" descr="Satellite Dish, Parabolic Mirror, Sending, Sender">
            <a:extLst>
              <a:ext uri="{FF2B5EF4-FFF2-40B4-BE49-F238E27FC236}">
                <a16:creationId xmlns:a16="http://schemas.microsoft.com/office/drawing/2014/main" id="{5EA9E857-968A-F64D-BEA6-706CB505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39" y="3957621"/>
            <a:ext cx="1944006" cy="24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tellite, Orbit, Communication, Gps, Remote, Sensing">
            <a:extLst>
              <a:ext uri="{FF2B5EF4-FFF2-40B4-BE49-F238E27FC236}">
                <a16:creationId xmlns:a16="http://schemas.microsoft.com/office/drawing/2014/main" id="{77BB22DE-11FC-EC4C-9829-C735B6D7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612">
            <a:off x="5700004" y="1116050"/>
            <a:ext cx="3046837" cy="22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291B3-87FE-AB40-AE3E-B053C9A54DFE}"/>
              </a:ext>
            </a:extLst>
          </p:cNvPr>
          <p:cNvSpPr txBox="1"/>
          <p:nvPr/>
        </p:nvSpPr>
        <p:spPr>
          <a:xfrm>
            <a:off x="3610060" y="665153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/vectors/satellite-orbit-communication-gps-307326/</a:t>
            </a:r>
          </a:p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/vectors/shield-escutcheon-heraldic-shield-31869/</a:t>
            </a:r>
          </a:p>
        </p:txBody>
      </p:sp>
      <p:pic>
        <p:nvPicPr>
          <p:cNvPr id="7170" name="Picture 2" descr="Shield, Escutcheon, Heraldic Shield, Medieval Shield">
            <a:extLst>
              <a:ext uri="{FF2B5EF4-FFF2-40B4-BE49-F238E27FC236}">
                <a16:creationId xmlns:a16="http://schemas.microsoft.com/office/drawing/2014/main" id="{88F2F2C8-CADA-7341-9E7B-D52ABD1F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96015">
            <a:off x="2299642" y="1518449"/>
            <a:ext cx="3368402" cy="400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213BA2A-D756-9E40-8A49-0146EC732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48" y="1589808"/>
            <a:ext cx="3175745" cy="47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683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B8E613-5A02-B648-BAE2-7C91AFFAE639}"/>
              </a:ext>
            </a:extLst>
          </p:cNvPr>
          <p:cNvSpPr txBox="1"/>
          <p:nvPr/>
        </p:nvSpPr>
        <p:spPr>
          <a:xfrm>
            <a:off x="3162300" y="6496050"/>
            <a:ext cx="5981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www.whitehouse.gov</a:t>
            </a:r>
            <a:r>
              <a:rPr lang="en-US" sz="1000" dirty="0">
                <a:solidFill>
                  <a:srgbClr val="FFFFFF"/>
                </a:solidFill>
              </a:rPr>
              <a:t>/briefing-room/statements-releases/2022/10/07/fact-sheet-president-biden-signs-executive-order-to-implement-the-european-union-u-s-data-privacy-framework/  &amp; https://</a:t>
            </a:r>
            <a:r>
              <a:rPr lang="en-US" sz="1000" dirty="0" err="1">
                <a:solidFill>
                  <a:srgbClr val="FFFFFF"/>
                </a:solidFill>
              </a:rPr>
              <a:t>www.whitehouse.gov</a:t>
            </a:r>
            <a:r>
              <a:rPr lang="en-US" sz="1000" dirty="0">
                <a:solidFill>
                  <a:srgbClr val="FFFFFF"/>
                </a:solidFill>
              </a:rPr>
              <a:t>/briefing-room/statements-releases/2022/10/07/fact-sheet-president-biden-signs-executive-order-to-implement-the-european-union-u-s-data-privacy-framework/ &amp; 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</a:t>
            </a:r>
            <a:r>
              <a:rPr lang="en-US" sz="1000" dirty="0" err="1">
                <a:solidFill>
                  <a:srgbClr val="FFFFFF"/>
                </a:solidFill>
              </a:rPr>
              <a:t>bidenforpresident</a:t>
            </a:r>
            <a:r>
              <a:rPr lang="en-US" sz="1000" dirty="0">
                <a:solidFill>
                  <a:srgbClr val="FFFFFF"/>
                </a:solidFill>
              </a:rPr>
              <a:t>/50227217118/in/</a:t>
            </a:r>
            <a:r>
              <a:rPr lang="en-US" sz="1000" dirty="0" err="1">
                <a:solidFill>
                  <a:srgbClr val="FFFFFF"/>
                </a:solidFill>
              </a:rPr>
              <a:t>photostream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68C9F78-1EF3-149B-9F30-5FF082F2C490}"/>
              </a:ext>
            </a:extLst>
          </p:cNvPr>
          <p:cNvGrpSpPr/>
          <p:nvPr/>
        </p:nvGrpSpPr>
        <p:grpSpPr>
          <a:xfrm>
            <a:off x="0" y="1447800"/>
            <a:ext cx="9010185" cy="5048250"/>
            <a:chOff x="0" y="1447800"/>
            <a:chExt cx="9010185" cy="5048250"/>
          </a:xfrm>
        </p:grpSpPr>
        <p:pic>
          <p:nvPicPr>
            <p:cNvPr id="12" name="Picture 11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03892B7-7894-B68C-066C-D0AD441FB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839" y="2102508"/>
              <a:ext cx="6367346" cy="4393542"/>
            </a:xfrm>
            <a:prstGeom prst="rect">
              <a:avLst/>
            </a:prstGeom>
          </p:spPr>
        </p:pic>
        <p:pic>
          <p:nvPicPr>
            <p:cNvPr id="14" name="Picture 13" descr="A person in a suit writing on a piece of paper&#10;&#10;Description automatically generated with medium confidence">
              <a:extLst>
                <a:ext uri="{FF2B5EF4-FFF2-40B4-BE49-F238E27FC236}">
                  <a16:creationId xmlns:a16="http://schemas.microsoft.com/office/drawing/2014/main" id="{6478FCC6-F0C1-9012-48E1-B3F44669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7800"/>
              <a:ext cx="3099672" cy="3570249"/>
            </a:xfrm>
            <a:prstGeom prst="rect">
              <a:avLst/>
            </a:prstGeom>
          </p:spPr>
        </p:pic>
        <p:pic>
          <p:nvPicPr>
            <p:cNvPr id="3" name="Picture 2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BF31BCD9-D17D-74D9-8B84-F2888BCE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024" y="5207954"/>
              <a:ext cx="1079500" cy="9017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65E0C7-C636-2777-C456-653A357EE166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After Privacy Shield?</a:t>
            </a:r>
          </a:p>
        </p:txBody>
      </p:sp>
    </p:spTree>
    <p:extLst>
      <p:ext uri="{BB962C8B-B14F-4D97-AF65-F5344CB8AC3E}">
        <p14:creationId xmlns:p14="http://schemas.microsoft.com/office/powerpoint/2010/main" val="3934270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68C9F78-1EF3-149B-9F30-5FF082F2C490}"/>
              </a:ext>
            </a:extLst>
          </p:cNvPr>
          <p:cNvGrpSpPr/>
          <p:nvPr/>
        </p:nvGrpSpPr>
        <p:grpSpPr>
          <a:xfrm>
            <a:off x="0" y="1447800"/>
            <a:ext cx="9010185" cy="5048250"/>
            <a:chOff x="0" y="1447800"/>
            <a:chExt cx="9010185" cy="5048250"/>
          </a:xfrm>
        </p:grpSpPr>
        <p:pic>
          <p:nvPicPr>
            <p:cNvPr id="12" name="Picture 11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03892B7-7894-B68C-066C-D0AD441FB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839" y="2102508"/>
              <a:ext cx="6367346" cy="4393542"/>
            </a:xfrm>
            <a:prstGeom prst="rect">
              <a:avLst/>
            </a:prstGeom>
          </p:spPr>
        </p:pic>
        <p:pic>
          <p:nvPicPr>
            <p:cNvPr id="14" name="Picture 13" descr="A person in a suit writing on a piece of paper&#10;&#10;Description automatically generated with medium confidence">
              <a:extLst>
                <a:ext uri="{FF2B5EF4-FFF2-40B4-BE49-F238E27FC236}">
                  <a16:creationId xmlns:a16="http://schemas.microsoft.com/office/drawing/2014/main" id="{6478FCC6-F0C1-9012-48E1-B3F44669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7800"/>
              <a:ext cx="3099672" cy="3570249"/>
            </a:xfrm>
            <a:prstGeom prst="rect">
              <a:avLst/>
            </a:prstGeom>
          </p:spPr>
        </p:pic>
        <p:pic>
          <p:nvPicPr>
            <p:cNvPr id="3" name="Picture 2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BF31BCD9-D17D-74D9-8B84-F2888BCE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024" y="5207954"/>
              <a:ext cx="1079500" cy="9017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65E0C7-C636-2777-C456-653A357EE166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After Privacy Shield?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C581E11-594C-02E3-DAA9-D52E86BFA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28048">
            <a:off x="1860353" y="1767412"/>
            <a:ext cx="4811344" cy="51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7AA82-811B-EDFA-A0A0-7A1E4C710FD1}"/>
              </a:ext>
            </a:extLst>
          </p:cNvPr>
          <p:cNvSpPr txBox="1"/>
          <p:nvPr/>
        </p:nvSpPr>
        <p:spPr>
          <a:xfrm>
            <a:off x="3594820" y="650239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	            https://</a:t>
            </a:r>
            <a:r>
              <a:rPr lang="en-US" sz="1000" dirty="0" err="1">
                <a:solidFill>
                  <a:schemeClr val="bg2"/>
                </a:solidFill>
              </a:rPr>
              <a:t>en.wikipedia.org</a:t>
            </a:r>
            <a:r>
              <a:rPr lang="en-US" sz="1000" dirty="0">
                <a:solidFill>
                  <a:schemeClr val="bg2"/>
                </a:solidFill>
              </a:rPr>
              <a:t>/wiki/Schw%C3%A4bisch_Gm%C3%BCnd</a:t>
            </a:r>
          </a:p>
        </p:txBody>
      </p:sp>
    </p:spTree>
    <p:extLst>
      <p:ext uri="{BB962C8B-B14F-4D97-AF65-F5344CB8AC3E}">
        <p14:creationId xmlns:p14="http://schemas.microsoft.com/office/powerpoint/2010/main" val="3986253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GDPR Data Subject Rights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https://pix4free.org/photo/21715/</a:t>
            </a:r>
            <a:r>
              <a:rPr lang="en-US" sz="1000" dirty="0" err="1">
                <a:solidFill>
                  <a:srgbClr val="FFFFFF"/>
                </a:solidFill>
              </a:rPr>
              <a:t>assessment.html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erson typing on a computer&#10;&#10;Description automatically generated with low confidence">
            <a:extLst>
              <a:ext uri="{FF2B5EF4-FFF2-40B4-BE49-F238E27FC236}">
                <a16:creationId xmlns:a16="http://schemas.microsoft.com/office/drawing/2014/main" id="{3665D5CA-18D7-8C4F-B5AE-135344FA9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599"/>
            <a:ext cx="9144000" cy="50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5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22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www.youtube.com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watch?v</a:t>
            </a:r>
            <a:r>
              <a:rPr lang="en-US" sz="1000" dirty="0">
                <a:solidFill>
                  <a:srgbClr val="FFFFFF"/>
                </a:solidFill>
              </a:rPr>
              <a:t>=wIjgZhAjQS4  (element; still 20:36)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Controllers and Processors</a:t>
            </a:r>
          </a:p>
        </p:txBody>
      </p:sp>
      <p:pic>
        <p:nvPicPr>
          <p:cNvPr id="1026" name="Picture 2" descr="1970&amp;#39;s IBM vintage computer promotional film - Historical Educational -  YouTube">
            <a:extLst>
              <a:ext uri="{FF2B5EF4-FFF2-40B4-BE49-F238E27FC236}">
                <a16:creationId xmlns:a16="http://schemas.microsoft.com/office/drawing/2014/main" id="{00BCF942-0E41-3E4A-9DF7-3ACFB491D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0" y="1436184"/>
            <a:ext cx="6746488" cy="50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111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83027C0-8162-784D-A4DC-AF9B1EC2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918"/>
            <a:ext cx="9144000" cy="5351171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GDPR Data Subject Rights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www.nuigalway.ie</a:t>
            </a:r>
            <a:r>
              <a:rPr lang="en-US" sz="1000" dirty="0">
                <a:solidFill>
                  <a:srgbClr val="FFFFFF"/>
                </a:solidFill>
              </a:rPr>
              <a:t>/media/</a:t>
            </a:r>
            <a:r>
              <a:rPr lang="en-US" sz="1000" dirty="0" err="1">
                <a:solidFill>
                  <a:srgbClr val="FFFFFF"/>
                </a:solidFill>
              </a:rPr>
              <a:t>informationsolutionsservices</a:t>
            </a:r>
            <a:r>
              <a:rPr lang="en-US" sz="1000" dirty="0">
                <a:solidFill>
                  <a:srgbClr val="FFFFFF"/>
                </a:solidFill>
              </a:rPr>
              <a:t>/images/</a:t>
            </a:r>
            <a:r>
              <a:rPr lang="en-US" sz="1000" dirty="0" err="1">
                <a:solidFill>
                  <a:srgbClr val="FFFFFF"/>
                </a:solidFill>
              </a:rPr>
              <a:t>servicesforstaffsection</a:t>
            </a:r>
            <a:r>
              <a:rPr lang="en-US" sz="1000" dirty="0">
                <a:solidFill>
                  <a:srgbClr val="FFFFFF"/>
                </a:solidFill>
              </a:rPr>
              <a:t>/security/</a:t>
            </a:r>
            <a:r>
              <a:rPr lang="en-US" sz="1000" dirty="0" err="1">
                <a:solidFill>
                  <a:srgbClr val="FFFFFF"/>
                </a:solidFill>
              </a:rPr>
              <a:t>Rights.jpg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43483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/>
              <a:t>		         Art 15 (&amp;19) 		</a:t>
            </a:r>
            <a:r>
              <a:rPr lang="en-IE" b="1" dirty="0">
                <a:solidFill>
                  <a:schemeClr val="bg1"/>
                </a:solidFill>
              </a:rPr>
              <a:t>Art 16 (&amp;19)</a:t>
            </a:r>
            <a:r>
              <a:rPr lang="en-IE" b="1" dirty="0"/>
              <a:t>	        Art 17 (&amp;19)</a:t>
            </a:r>
            <a:endParaRPr lang="en-US" dirty="0"/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FC27D08-C3D0-444F-A380-67F2B8889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" y="1539617"/>
            <a:ext cx="2120044" cy="2179628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B60B99C-801E-944C-A1E3-F59E8EAB7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56" y="1584553"/>
            <a:ext cx="1997040" cy="2179628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2D35185-0EAA-B54B-9E2F-E79805565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80" y="4071082"/>
            <a:ext cx="1997040" cy="2179628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CD373D5-DFEC-2346-9B1C-5D31601A5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4055813"/>
            <a:ext cx="2147870" cy="217962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0820320C-CA02-2045-AD5D-EDA77E701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8" y="4055277"/>
            <a:ext cx="1962293" cy="2273603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7748284D-7B83-D543-A783-761451F16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03" y="4071082"/>
            <a:ext cx="1962293" cy="2273603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E2D68C7D-947F-1545-9828-1BCB41641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64" y="1505587"/>
            <a:ext cx="2278636" cy="227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51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desk with a computer and papers&#10;&#10;Description automatically generated with medium confidence">
            <a:extLst>
              <a:ext uri="{FF2B5EF4-FFF2-40B4-BE49-F238E27FC236}">
                <a16:creationId xmlns:a16="http://schemas.microsoft.com/office/drawing/2014/main" id="{325184D8-8CC7-6045-81A2-BB75C5AD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240"/>
            <a:ext cx="9144000" cy="5197810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Subject Access Request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Originally via via http://</a:t>
            </a:r>
            <a:r>
              <a:rPr lang="en-US" sz="1000" dirty="0" err="1">
                <a:solidFill>
                  <a:srgbClr val="FFFFFF"/>
                </a:solidFill>
              </a:rPr>
              <a:t>europe</a:t>
            </a:r>
            <a:r>
              <a:rPr lang="en-US" sz="1000" dirty="0">
                <a:solidFill>
                  <a:srgbClr val="FFFFFF"/>
                </a:solidFill>
              </a:rPr>
              <a:t>-v-</a:t>
            </a:r>
            <a:r>
              <a:rPr lang="en-US" sz="1000" dirty="0" err="1">
                <a:solidFill>
                  <a:srgbClr val="FFFFFF"/>
                </a:solidFill>
              </a:rPr>
              <a:t>facebook.org</a:t>
            </a:r>
            <a:r>
              <a:rPr lang="en-US" sz="1000" dirty="0">
                <a:solidFill>
                  <a:srgbClr val="FFFFFF"/>
                </a:solidFill>
              </a:rPr>
              <a:t>/EN/Media/</a:t>
            </a:r>
            <a:r>
              <a:rPr lang="en-US" sz="1000" dirty="0" err="1">
                <a:solidFill>
                  <a:srgbClr val="FFFFFF"/>
                </a:solidFill>
              </a:rPr>
              <a:t>media.html</a:t>
            </a:r>
            <a:r>
              <a:rPr lang="en-US" sz="1000" dirty="0">
                <a:solidFill>
                  <a:schemeClr val="bg1"/>
                </a:solidFill>
              </a:rPr>
              <a:t> also </a:t>
            </a:r>
            <a:r>
              <a:rPr lang="en-US" sz="1000" dirty="0">
                <a:solidFill>
                  <a:srgbClr val="FFFFFF"/>
                </a:solidFill>
              </a:rPr>
              <a:t>via https://</a:t>
            </a:r>
            <a:r>
              <a:rPr lang="en-US" sz="1000" dirty="0" err="1">
                <a:solidFill>
                  <a:srgbClr val="FFFFFF"/>
                </a:solidFill>
              </a:rPr>
              <a:t>arstechnica.com</a:t>
            </a:r>
            <a:r>
              <a:rPr lang="en-US" sz="1000" dirty="0">
                <a:solidFill>
                  <a:srgbClr val="FFFFFF"/>
                </a:solidFill>
              </a:rPr>
              <a:t>/tech-policy/2012/11/how-one-law-student-is-making-facebook-get-serious-about-privacy/ (element)</a:t>
            </a:r>
          </a:p>
        </p:txBody>
      </p:sp>
    </p:spTree>
    <p:extLst>
      <p:ext uri="{BB962C8B-B14F-4D97-AF65-F5344CB8AC3E}">
        <p14:creationId xmlns:p14="http://schemas.microsoft.com/office/powerpoint/2010/main" val="194328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rock, mountain, nature&#10;&#10;Description automatically generated">
            <a:extLst>
              <a:ext uri="{FF2B5EF4-FFF2-40B4-BE49-F238E27FC236}">
                <a16:creationId xmlns:a16="http://schemas.microsoft.com/office/drawing/2014/main" id="{F518312B-6344-8D43-B65F-1BB916E4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652"/>
            <a:ext cx="9144000" cy="6183398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8020" y="6496050"/>
            <a:ext cx="5981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commons.wikimedia.org</a:t>
            </a:r>
            <a:r>
              <a:rPr lang="en-US" sz="1000" dirty="0">
                <a:solidFill>
                  <a:schemeClr val="bg2"/>
                </a:solidFill>
              </a:rPr>
              <a:t>/wiki/File:Foilhummerum_Bay,_Valentia,_Looking_Seawards_from_the_Point_at_Which_the_Cable_Reaches_the_Shore_of_Ireland_MET_DP119839.jpg</a:t>
            </a:r>
          </a:p>
          <a:p>
            <a:r>
              <a:rPr lang="en-US" sz="1000" dirty="0">
                <a:solidFill>
                  <a:schemeClr val="bg2"/>
                </a:solidFill>
              </a:rPr>
              <a:t>https://</a:t>
            </a:r>
            <a:r>
              <a:rPr lang="en-US" sz="1000" dirty="0" err="1">
                <a:solidFill>
                  <a:schemeClr val="bg2"/>
                </a:solidFill>
              </a:rPr>
              <a:t>privacysos.org</a:t>
            </a:r>
            <a:r>
              <a:rPr lang="en-US" sz="1000" dirty="0">
                <a:solidFill>
                  <a:schemeClr val="bg2"/>
                </a:solidFill>
              </a:rPr>
              <a:t>/blog/huge-win-for-privacy-europe-highest-court-strikes-down-e-u-u-s-data-transfer-pact/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0C75C1-6FF1-5542-A6AE-A476B135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48" y="1589808"/>
            <a:ext cx="3175745" cy="47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7ACE4-E9BF-3E41-9BC7-807ABEF7110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Subject Access Request</a:t>
            </a:r>
          </a:p>
        </p:txBody>
      </p:sp>
    </p:spTree>
    <p:extLst>
      <p:ext uri="{BB962C8B-B14F-4D97-AF65-F5344CB8AC3E}">
        <p14:creationId xmlns:p14="http://schemas.microsoft.com/office/powerpoint/2010/main" val="1418247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7FE9A4-5CB9-534F-B203-CA5E3D59241D}"/>
              </a:ext>
            </a:extLst>
          </p:cNvPr>
          <p:cNvSpPr/>
          <p:nvPr/>
        </p:nvSpPr>
        <p:spPr>
          <a:xfrm>
            <a:off x="314542" y="175593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give it data when you</a:t>
            </a:r>
          </a:p>
        </p:txBody>
      </p:sp>
    </p:spTree>
    <p:extLst>
      <p:ext uri="{BB962C8B-B14F-4D97-AF65-F5344CB8AC3E}">
        <p14:creationId xmlns:p14="http://schemas.microsoft.com/office/powerpoint/2010/main" val="3369315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7843CF-F70C-2E41-B131-5CC4E79BA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90" y="2385513"/>
            <a:ext cx="4619663" cy="4010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2632B5-F918-0A48-90ED-4FD25CF5A34B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 via </a:t>
            </a:r>
            <a:r>
              <a:rPr lang="en-US" sz="1000" dirty="0" err="1">
                <a:solidFill>
                  <a:srgbClr val="FFFFFF"/>
                </a:solidFill>
              </a:rPr>
              <a:t>Facebook.com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A43177B-F187-0842-A1DC-ACBBB3653DA4}"/>
              </a:ext>
            </a:extLst>
          </p:cNvPr>
          <p:cNvSpPr/>
          <p:nvPr/>
        </p:nvSpPr>
        <p:spPr>
          <a:xfrm>
            <a:off x="3508196" y="5358296"/>
            <a:ext cx="1333500" cy="822960"/>
          </a:xfrm>
          <a:prstGeom prst="rightArrow">
            <a:avLst/>
          </a:prstGeom>
          <a:solidFill>
            <a:srgbClr val="FF6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86024F-D98C-EF48-BEB6-111F3696FC8E}"/>
              </a:ext>
            </a:extLst>
          </p:cNvPr>
          <p:cNvSpPr/>
          <p:nvPr/>
        </p:nvSpPr>
        <p:spPr>
          <a:xfrm>
            <a:off x="314542" y="1755933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give it data when you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register;</a:t>
            </a:r>
          </a:p>
        </p:txBody>
      </p:sp>
    </p:spTree>
    <p:extLst>
      <p:ext uri="{BB962C8B-B14F-4D97-AF65-F5344CB8AC3E}">
        <p14:creationId xmlns:p14="http://schemas.microsoft.com/office/powerpoint/2010/main" val="2392842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FCA24-D247-3741-B372-6C437BF436B4}"/>
              </a:ext>
            </a:extLst>
          </p:cNvPr>
          <p:cNvSpPr/>
          <p:nvPr/>
        </p:nvSpPr>
        <p:spPr>
          <a:xfrm>
            <a:off x="314542" y="1755933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give it data when you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register;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(ii) use FB itself (likes, interactions, tags,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E62F5-0D49-7940-9F99-403F43C0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10" y="4335072"/>
            <a:ext cx="2517582" cy="209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66B69F-A481-C54E-920F-C813A3E47ED4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commons.wikimedia.org</a:t>
            </a:r>
            <a:r>
              <a:rPr lang="en-US" sz="1000" dirty="0">
                <a:solidFill>
                  <a:srgbClr val="FFFFFF"/>
                </a:solidFill>
              </a:rPr>
              <a:t>/wiki/</a:t>
            </a:r>
            <a:r>
              <a:rPr lang="en-US" sz="1000" dirty="0" err="1">
                <a:solidFill>
                  <a:srgbClr val="FFFFFF"/>
                </a:solidFill>
              </a:rPr>
              <a:t>File:Facebook_logo_thumbs_up_like_transparent_SVG.svg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326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B896C06-2FCC-F641-8B1F-DF39452E2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10" y="4064257"/>
            <a:ext cx="3202148" cy="23083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931CF7-09B6-9145-88C0-FBA2D24B9720}"/>
              </a:ext>
            </a:extLst>
          </p:cNvPr>
          <p:cNvSpPr/>
          <p:nvPr/>
        </p:nvSpPr>
        <p:spPr>
          <a:xfrm>
            <a:off x="314542" y="1755933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give it data when you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register;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(ii) use FB itself (likes, interactions, tags,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(iii) use FB on other sites (login/like/share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B28E39-1578-7C48-94F6-34FA1706D197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 via </a:t>
            </a:r>
            <a:r>
              <a:rPr lang="en-US" sz="1000" dirty="0" err="1">
                <a:solidFill>
                  <a:srgbClr val="FFFFFF"/>
                </a:solidFill>
              </a:rPr>
              <a:t>etsy.com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5AF540B-6B10-5946-BE1B-22D2ABE8FFA7}"/>
              </a:ext>
            </a:extLst>
          </p:cNvPr>
          <p:cNvSpPr/>
          <p:nvPr/>
        </p:nvSpPr>
        <p:spPr>
          <a:xfrm>
            <a:off x="4432870" y="5703912"/>
            <a:ext cx="1333500" cy="822960"/>
          </a:xfrm>
          <a:prstGeom prst="rightArrow">
            <a:avLst/>
          </a:prstGeom>
          <a:solidFill>
            <a:srgbClr val="FF6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08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9077CA-E4E0-FD4E-9483-90CC7E5032D6}"/>
              </a:ext>
            </a:extLst>
          </p:cNvPr>
          <p:cNvSpPr/>
          <p:nvPr/>
        </p:nvSpPr>
        <p:spPr>
          <a:xfrm>
            <a:off x="314542" y="1755933"/>
            <a:ext cx="91440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give it data when you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register;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(ii) use FB itself (likes, interactions, tags,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(iii) use FB on other sites (login/like/share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Your friends 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give it data about you.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3108F0-1EAA-1B46-BFDB-812346F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718" y="4724047"/>
            <a:ext cx="5561350" cy="1702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F0C7CB-5C10-D049-853A-B4FFF268435B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www.facebook.com</a:t>
            </a:r>
            <a:r>
              <a:rPr lang="en-US" sz="1000" dirty="0">
                <a:solidFill>
                  <a:srgbClr val="FFFFFF"/>
                </a:solidFill>
              </a:rPr>
              <a:t>/help/227499947267037</a:t>
            </a:r>
          </a:p>
        </p:txBody>
      </p:sp>
    </p:spTree>
    <p:extLst>
      <p:ext uri="{BB962C8B-B14F-4D97-AF65-F5344CB8AC3E}">
        <p14:creationId xmlns:p14="http://schemas.microsoft.com/office/powerpoint/2010/main" val="3178900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714D13-E994-6B41-80E8-C67E19473C7E}"/>
              </a:ext>
            </a:extLst>
          </p:cNvPr>
          <p:cNvSpPr/>
          <p:nvPr/>
        </p:nvSpPr>
        <p:spPr>
          <a:xfrm>
            <a:off x="314542" y="1755933"/>
            <a:ext cx="9144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give it data when you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register;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(ii) use FB itself (likes, interactions, tags,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(iii) use FB on other sites (login/like/share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Your friends 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give it data about you.</a:t>
            </a:r>
          </a:p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buys data from brokers; and</a:t>
            </a:r>
          </a:p>
        </p:txBody>
      </p:sp>
    </p:spTree>
    <p:extLst>
      <p:ext uri="{BB962C8B-B14F-4D97-AF65-F5344CB8AC3E}">
        <p14:creationId xmlns:p14="http://schemas.microsoft.com/office/powerpoint/2010/main" val="4157896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pic>
        <p:nvPicPr>
          <p:cNvPr id="3074" name="Picture 2" descr="data brokers">
            <a:extLst>
              <a:ext uri="{FF2B5EF4-FFF2-40B4-BE49-F238E27FC236}">
                <a16:creationId xmlns:a16="http://schemas.microsoft.com/office/drawing/2014/main" id="{7DA279BB-D38E-2642-9BF6-42E69552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5" y="1447800"/>
            <a:ext cx="8004748" cy="503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E6C55-9808-DB42-A6C4-70FA048014EF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clearcode.cc</a:t>
            </a:r>
            <a:r>
              <a:rPr lang="en-US" sz="1000" dirty="0">
                <a:solidFill>
                  <a:srgbClr val="FFFFFF"/>
                </a:solidFill>
              </a:rPr>
              <a:t>/blog/what-is-data-broker/</a:t>
            </a:r>
          </a:p>
        </p:txBody>
      </p:sp>
    </p:spTree>
    <p:extLst>
      <p:ext uri="{BB962C8B-B14F-4D97-AF65-F5344CB8AC3E}">
        <p14:creationId xmlns:p14="http://schemas.microsoft.com/office/powerpoint/2010/main" val="118380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492268"/>
            <a:ext cx="9637024" cy="6017117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 5(1) GDPR -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www.cleveroad.com</a:t>
            </a:r>
            <a:r>
              <a:rPr lang="en-US" sz="1000" dirty="0">
                <a:solidFill>
                  <a:srgbClr val="FFFFFF"/>
                </a:solidFill>
              </a:rPr>
              <a:t>/images/article-previews/basic-principles-1.png</a:t>
            </a:r>
          </a:p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about.fb.com</a:t>
            </a:r>
            <a:r>
              <a:rPr lang="en-US" sz="1000" dirty="0">
                <a:solidFill>
                  <a:srgbClr val="FFFFFF"/>
                </a:solidFill>
              </a:rPr>
              <a:t>/news/2019/09/privacy-matters-dating/</a:t>
            </a:r>
          </a:p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www.dataprotection.ie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/news-media/press-releases/</a:t>
            </a:r>
            <a:r>
              <a:rPr lang="en-US" sz="1000" dirty="0" err="1">
                <a:solidFill>
                  <a:srgbClr val="FFFFFF"/>
                </a:solidFill>
              </a:rPr>
              <a:t>dpc</a:t>
            </a:r>
            <a:r>
              <a:rPr lang="en-US" sz="1000" dirty="0">
                <a:solidFill>
                  <a:srgbClr val="FFFFFF"/>
                </a:solidFill>
              </a:rPr>
              <a:t>-statement-</a:t>
            </a:r>
            <a:r>
              <a:rPr lang="en-US" sz="1000" dirty="0" err="1">
                <a:solidFill>
                  <a:srgbClr val="FFFFFF"/>
                </a:solidFill>
              </a:rPr>
              <a:t>facebook</a:t>
            </a:r>
            <a:r>
              <a:rPr lang="en-US" sz="1000" dirty="0">
                <a:solidFill>
                  <a:srgbClr val="FFFFFF"/>
                </a:solidFill>
              </a:rPr>
              <a:t>-dating-feature</a:t>
            </a:r>
          </a:p>
        </p:txBody>
      </p:sp>
    </p:spTree>
    <p:extLst>
      <p:ext uri="{BB962C8B-B14F-4D97-AF65-F5344CB8AC3E}">
        <p14:creationId xmlns:p14="http://schemas.microsoft.com/office/powerpoint/2010/main" val="1654235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EEFDDC-5D43-BA4D-A26D-62A2BF34A8BB}"/>
              </a:ext>
            </a:extLst>
          </p:cNvPr>
          <p:cNvSpPr/>
          <p:nvPr/>
        </p:nvSpPr>
        <p:spPr>
          <a:xfrm>
            <a:off x="314542" y="1755933"/>
            <a:ext cx="9144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give it data when you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register;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(ii) use FB itself (likes, interactions, tags,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(iii) use FB on other sites (login/like/share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Your friends 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give it data about you.</a:t>
            </a:r>
          </a:p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buys data from brokers; and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(ii) mines all of the above.</a:t>
            </a:r>
          </a:p>
        </p:txBody>
      </p:sp>
    </p:spTree>
    <p:extLst>
      <p:ext uri="{BB962C8B-B14F-4D97-AF65-F5344CB8AC3E}">
        <p14:creationId xmlns:p14="http://schemas.microsoft.com/office/powerpoint/2010/main" val="444438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E7BF66-5104-3E46-BE43-141355A5382E}"/>
              </a:ext>
            </a:extLst>
          </p:cNvPr>
          <p:cNvSpPr/>
          <p:nvPr/>
        </p:nvSpPr>
        <p:spPr>
          <a:xfrm>
            <a:off x="314542" y="1755933"/>
            <a:ext cx="9144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give it data when you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register;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(ii) use FB itself (likes, interactions, tags,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(iii) use FB on other sites (login/like/share </a:t>
            </a:r>
            <a:r>
              <a:rPr lang="en-US" sz="36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Your friends 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give it data about you.</a:t>
            </a:r>
          </a:p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) buys data from brokers; and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(ii) mines all of the above.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439493-C8E9-394D-A7D4-6923FC5BD95F}"/>
              </a:ext>
            </a:extLst>
          </p:cNvPr>
          <p:cNvSpPr/>
          <p:nvPr/>
        </p:nvSpPr>
        <p:spPr>
          <a:xfrm>
            <a:off x="97268" y="4062845"/>
            <a:ext cx="8954265" cy="197118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685B2B-65F0-6A49-B095-EAF2A6372C55}"/>
              </a:ext>
            </a:extLst>
          </p:cNvPr>
          <p:cNvSpPr txBox="1"/>
          <p:nvPr/>
        </p:nvSpPr>
        <p:spPr>
          <a:xfrm>
            <a:off x="3162300" y="6496050"/>
            <a:ext cx="598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https://</a:t>
            </a:r>
            <a:r>
              <a:rPr lang="en-US" sz="1000" dirty="0" err="1">
                <a:solidFill>
                  <a:srgbClr val="FFFFFF"/>
                </a:solidFill>
              </a:rPr>
              <a:t>theconversation.com</a:t>
            </a:r>
            <a:r>
              <a:rPr lang="en-US" sz="1000" dirty="0">
                <a:solidFill>
                  <a:srgbClr val="FFFFFF"/>
                </a:solidFill>
              </a:rPr>
              <a:t>/shadow-profiles-facebook-knows-about-you-even-if-youre-not-on-facebook-94804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7EDBA-94B9-FA4F-9CA7-C59068DC272C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does (</a:t>
            </a:r>
            <a:r>
              <a:rPr lang="en-US" sz="3600" i="1" dirty="0" err="1">
                <a:solidFill>
                  <a:srgbClr val="FFFFFF"/>
                </a:solidFill>
              </a:rPr>
              <a:t>eg</a:t>
            </a:r>
            <a:r>
              <a:rPr lang="en-US" sz="3600" dirty="0">
                <a:solidFill>
                  <a:srgbClr val="FFFFFF"/>
                </a:solidFill>
              </a:rPr>
              <a:t>) Facebook get data about you?</a:t>
            </a:r>
          </a:p>
        </p:txBody>
      </p:sp>
      <p:pic>
        <p:nvPicPr>
          <p:cNvPr id="6" name="Picture 5" descr="A person talking into a microphone&#10;&#10;Description automatically generated with low confidence">
            <a:extLst>
              <a:ext uri="{FF2B5EF4-FFF2-40B4-BE49-F238E27FC236}">
                <a16:creationId xmlns:a16="http://schemas.microsoft.com/office/drawing/2014/main" id="{525108F6-657A-024E-9C25-6979CC06B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408"/>
            <a:ext cx="9144000" cy="50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02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15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 by the data subject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The data subject shall have the right to obtain from the controller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685B2B-65F0-6A49-B095-EAF2A6372C55}"/>
              </a:ext>
            </a:extLst>
          </p:cNvPr>
          <p:cNvSpPr txBox="1"/>
          <p:nvPr/>
        </p:nvSpPr>
        <p:spPr>
          <a:xfrm>
            <a:off x="3162300" y="6496050"/>
            <a:ext cx="598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text: https://</a:t>
            </a:r>
            <a:r>
              <a:rPr lang="en-US" sz="1000" dirty="0" err="1">
                <a:solidFill>
                  <a:srgbClr val="FFFFFF"/>
                </a:solidFill>
              </a:rPr>
              <a:t>eur-lex.europa.eu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eli</a:t>
            </a:r>
            <a:r>
              <a:rPr lang="en-US" sz="1000" dirty="0">
                <a:solidFill>
                  <a:srgbClr val="FFFFFF"/>
                </a:solidFill>
              </a:rPr>
              <a:t>/reg/2016/679/</a:t>
            </a:r>
            <a:r>
              <a:rPr lang="en-US" sz="1000" dirty="0" err="1">
                <a:solidFill>
                  <a:srgbClr val="FFFFFF"/>
                </a:solidFill>
              </a:rPr>
              <a:t>oj</a:t>
            </a:r>
            <a:r>
              <a:rPr lang="en-US" sz="1000" dirty="0">
                <a:solidFill>
                  <a:srgbClr val="FFFFFF"/>
                </a:solidFill>
              </a:rPr>
              <a:t> &amp;</a:t>
            </a:r>
          </a:p>
          <a:p>
            <a:r>
              <a:rPr lang="en-US" sz="1000" dirty="0">
                <a:solidFill>
                  <a:srgbClr val="FFFFFF"/>
                </a:solidFill>
              </a:rPr>
              <a:t>           https://</a:t>
            </a:r>
            <a:r>
              <a:rPr lang="en-US" sz="1000" dirty="0" err="1">
                <a:solidFill>
                  <a:srgbClr val="FFFFFF"/>
                </a:solidFill>
              </a:rPr>
              <a:t>iapp.org</a:t>
            </a:r>
            <a:r>
              <a:rPr lang="en-US" sz="1000" dirty="0">
                <a:solidFill>
                  <a:srgbClr val="FFFFFF"/>
                </a:solidFill>
              </a:rPr>
              <a:t>/resources/article/the-</a:t>
            </a:r>
            <a:r>
              <a:rPr lang="en-US" sz="1000" dirty="0" err="1">
                <a:solidFill>
                  <a:srgbClr val="FFFFFF"/>
                </a:solidFill>
              </a:rPr>
              <a:t>eu</a:t>
            </a:r>
            <a:r>
              <a:rPr lang="en-US" sz="1000" dirty="0">
                <a:solidFill>
                  <a:srgbClr val="FFFFFF"/>
                </a:solidFill>
              </a:rPr>
              <a:t>-general-data-protection-regulation/#A15</a:t>
            </a:r>
          </a:p>
        </p:txBody>
      </p:sp>
      <p:pic>
        <p:nvPicPr>
          <p:cNvPr id="9" name="Picture 8" descr="gdpr-3438443_960_720.jpg">
            <a:extLst>
              <a:ext uri="{FF2B5EF4-FFF2-40B4-BE49-F238E27FC236}">
                <a16:creationId xmlns:a16="http://schemas.microsoft.com/office/drawing/2014/main" id="{50E6F0D3-EFE1-4C40-A994-D222867C4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19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15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 by the data subject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The data subject shall have the right to obtain from the controller </a:t>
            </a:r>
          </a:p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confirmation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as to whether or not personal data concerning him or her are being processed, </a:t>
            </a:r>
            <a:endParaRPr lang="en-US" sz="3600" dirty="0"/>
          </a:p>
        </p:txBody>
      </p:sp>
      <p:pic>
        <p:nvPicPr>
          <p:cNvPr id="8" name="Picture 7" descr="gdpr-3438443_960_720.jpg">
            <a:extLst>
              <a:ext uri="{FF2B5EF4-FFF2-40B4-BE49-F238E27FC236}">
                <a16:creationId xmlns:a16="http://schemas.microsoft.com/office/drawing/2014/main" id="{9CE583CA-F665-DF44-8B64-682BBF054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44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15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 by the data subject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The data subject shall have the right to obtain from the controller </a:t>
            </a:r>
          </a:p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confirmation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as to whether or not personal data concerning him or her are being processed, and, 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where that is the case, </a:t>
            </a:r>
            <a:r>
              <a:rPr lang="en-US" sz="3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access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[data subject’s]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 personal data</a:t>
            </a:r>
            <a:endParaRPr lang="en-US" sz="3600" dirty="0"/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8070A776-9E5A-C24C-BA4A-C9A616E53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15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 by the data subject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The data subject shall have the right to obtain from the controller </a:t>
            </a:r>
          </a:p>
          <a:p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confirmation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as to whether or not personal data concerning him or her are being processed, and, 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where that is the case, </a:t>
            </a:r>
            <a:r>
              <a:rPr lang="en-US" sz="3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access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[data subject’s]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 personal data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[,] </a:t>
            </a:r>
          </a:p>
          <a:p>
            <a:r>
              <a:rPr lang="en-US" sz="3600" b="1" i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/>
              <a:t>the following information:</a:t>
            </a:r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347C4CFC-C452-4A48-91BC-B5D2475FA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07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15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 by the data subject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(a) </a:t>
            </a:r>
            <a:r>
              <a:rPr lang="en-US" sz="3600" b="1" dirty="0"/>
              <a:t>purposes</a:t>
            </a:r>
            <a:r>
              <a:rPr lang="en-US" sz="3600" dirty="0"/>
              <a:t> of processing;</a:t>
            </a:r>
          </a:p>
          <a:p>
            <a:r>
              <a:rPr lang="en-US" sz="3600" dirty="0"/>
              <a:t>(b) </a:t>
            </a:r>
            <a:r>
              <a:rPr lang="en-US" sz="3600" b="1" dirty="0"/>
              <a:t>categories</a:t>
            </a:r>
            <a:r>
              <a:rPr lang="en-US" sz="3600" dirty="0"/>
              <a:t> of personal data;</a:t>
            </a:r>
          </a:p>
          <a:p>
            <a:r>
              <a:rPr lang="en-US" sz="3600" dirty="0"/>
              <a:t>(c) </a:t>
            </a:r>
            <a:r>
              <a:rPr lang="en-US" sz="3600" b="1" dirty="0"/>
              <a:t>recipients</a:t>
            </a:r>
            <a:r>
              <a:rPr lang="en-US" sz="3600" dirty="0"/>
              <a:t> of the data;</a:t>
            </a:r>
          </a:p>
          <a:p>
            <a:r>
              <a:rPr lang="en-US" sz="3600" dirty="0"/>
              <a:t>(d) </a:t>
            </a:r>
            <a:r>
              <a:rPr lang="en-US" sz="3600" b="1" dirty="0"/>
              <a:t>period</a:t>
            </a:r>
            <a:r>
              <a:rPr lang="en-US" sz="3600" dirty="0"/>
              <a:t> of storage; …</a:t>
            </a:r>
          </a:p>
          <a:p>
            <a:r>
              <a:rPr lang="en-US" sz="3600" dirty="0"/>
              <a:t>(g) information as to the </a:t>
            </a:r>
            <a:r>
              <a:rPr lang="en-US" sz="3600" b="1" dirty="0"/>
              <a:t>source</a:t>
            </a:r>
            <a:r>
              <a:rPr lang="en-US" sz="3600" dirty="0"/>
              <a:t> of the data;</a:t>
            </a:r>
          </a:p>
          <a:p>
            <a:r>
              <a:rPr lang="en-US" sz="3600" dirty="0"/>
              <a:t>(h) the existence of </a:t>
            </a:r>
            <a:r>
              <a:rPr lang="en-US" sz="3600" b="1" dirty="0"/>
              <a:t>automated </a:t>
            </a:r>
          </a:p>
          <a:p>
            <a:r>
              <a:rPr lang="en-US" sz="3600" b="1" dirty="0"/>
              <a:t>      decision-making</a:t>
            </a:r>
            <a:r>
              <a:rPr lang="en-US" sz="3600" dirty="0"/>
              <a:t>, including </a:t>
            </a:r>
          </a:p>
          <a:p>
            <a:r>
              <a:rPr lang="en-US" sz="3600" b="1" dirty="0"/>
              <a:t>      profiling</a:t>
            </a:r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BE6FDDA0-DF5A-BA4C-AC09-5BEBAA0FF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273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15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 by the data subject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The data subject shall have the right to obtain from the controller … </a:t>
            </a:r>
            <a:r>
              <a:rPr lang="en-US" sz="3600" dirty="0"/>
              <a:t>the following information: </a:t>
            </a:r>
          </a:p>
          <a:p>
            <a:r>
              <a:rPr lang="en-US" sz="3600" dirty="0"/>
              <a:t>(e) the existence of the right to request from the controller </a:t>
            </a:r>
            <a:r>
              <a:rPr lang="en-US" sz="3600" b="1" dirty="0"/>
              <a:t>rectification</a:t>
            </a:r>
            <a:r>
              <a:rPr lang="en-US" sz="3600" dirty="0"/>
              <a:t> or </a:t>
            </a:r>
            <a:r>
              <a:rPr lang="en-US" sz="3600" b="1" dirty="0"/>
              <a:t>erasure</a:t>
            </a:r>
            <a:r>
              <a:rPr lang="en-US" sz="3600" dirty="0"/>
              <a:t> of personal data or </a:t>
            </a:r>
            <a:r>
              <a:rPr lang="en-US" sz="3600" b="1" dirty="0"/>
              <a:t>restriction</a:t>
            </a:r>
            <a:r>
              <a:rPr lang="en-US" sz="3600" dirty="0"/>
              <a:t> of </a:t>
            </a:r>
          </a:p>
          <a:p>
            <a:r>
              <a:rPr lang="en-US" sz="3600" dirty="0"/>
              <a:t>processing … or to </a:t>
            </a:r>
            <a:r>
              <a:rPr lang="en-US" sz="3600" b="1" dirty="0"/>
              <a:t>object</a:t>
            </a:r>
            <a:r>
              <a:rPr lang="en-US" sz="3600" dirty="0"/>
              <a:t>;</a:t>
            </a:r>
          </a:p>
          <a:p>
            <a:r>
              <a:rPr lang="en-US" sz="3600" dirty="0"/>
              <a:t>(f) the right to </a:t>
            </a:r>
            <a:r>
              <a:rPr lang="en-US" sz="3600" b="1" dirty="0"/>
              <a:t>lodge a complaint.</a:t>
            </a:r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8FDBF054-1AD8-6B4C-8D3D-2442B1FDEE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864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15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 by the data subject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(3)	The controller </a:t>
            </a:r>
            <a:r>
              <a:rPr lang="en-US" sz="3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shall provide 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a copy of the personal data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undergoing processing. </a:t>
            </a:r>
            <a:endParaRPr lang="en-US" sz="3600" b="1" dirty="0"/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5D5A80BD-626F-3344-B88F-ABC2490D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6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DEA4799-1EF0-224F-AB15-73A9CABF7A3F}"/>
              </a:ext>
            </a:extLst>
          </p:cNvPr>
          <p:cNvGrpSpPr/>
          <p:nvPr/>
        </p:nvGrpSpPr>
        <p:grpSpPr>
          <a:xfrm>
            <a:off x="-10275" y="1447800"/>
            <a:ext cx="9154275" cy="5048250"/>
            <a:chOff x="-10275" y="1447800"/>
            <a:chExt cx="9154275" cy="5048250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3CB7E35-4145-BF4C-B5D7-F4491628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7800"/>
              <a:ext cx="9144000" cy="5048250"/>
            </a:xfrm>
            <a:prstGeom prst="rect">
              <a:avLst/>
            </a:prstGeom>
          </p:spPr>
        </p:pic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1AA2998-1CD4-0E47-AC1E-6E078540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275" y="3935461"/>
              <a:ext cx="2273299" cy="2232836"/>
            </a:xfrm>
            <a:prstGeom prst="rect">
              <a:avLst/>
            </a:prstGeom>
          </p:spPr>
        </p:pic>
      </p:grp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Obligations of Controllers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financialservicesblog.accenture.com</a:t>
            </a:r>
            <a:r>
              <a:rPr lang="en-US" sz="1000" dirty="0">
                <a:solidFill>
                  <a:srgbClr val="FFFFFF"/>
                </a:solidFill>
              </a:rPr>
              <a:t>/six-practical-steps-for-</a:t>
            </a:r>
            <a:r>
              <a:rPr lang="en-US" sz="1000" dirty="0" err="1">
                <a:solidFill>
                  <a:srgbClr val="FFFFFF"/>
                </a:solidFill>
              </a:rPr>
              <a:t>hr</a:t>
            </a:r>
            <a:r>
              <a:rPr lang="en-US" sz="1000" dirty="0">
                <a:solidFill>
                  <a:srgbClr val="FFFFFF"/>
                </a:solidFill>
              </a:rPr>
              <a:t>-managers-to-become-</a:t>
            </a:r>
            <a:r>
              <a:rPr lang="en-US" sz="1000" dirty="0" err="1">
                <a:solidFill>
                  <a:srgbClr val="FFFFFF"/>
                </a:solidFill>
              </a:rPr>
              <a:t>gdpr</a:t>
            </a:r>
            <a:r>
              <a:rPr lang="en-US" sz="1000" dirty="0">
                <a:solidFill>
                  <a:srgbClr val="FFFFFF"/>
                </a:solidFill>
              </a:rPr>
              <a:t>-ready (element) (modified)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D52C15F2-87B6-6D4B-B7F7-019E8AE1F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" y="3748799"/>
            <a:ext cx="2179420" cy="22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58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15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 by the data subject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(3)	The controller </a:t>
            </a:r>
            <a:r>
              <a:rPr lang="en-US" sz="3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shall provide 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a copy of the personal data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undergoing processing. ... Where the data subject makes the request by electronic means, and unless otherwise requested by the data subject, the information shall be provided </a:t>
            </a:r>
            <a:r>
              <a:rPr lang="en-US" sz="3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 a commonly used electronic form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600" b="1" dirty="0"/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E508B292-E2C8-FE42-BCA2-EFC2482EE9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8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[sets out Article 15 GDPR]</a:t>
            </a:r>
          </a:p>
          <a:p>
            <a:r>
              <a:rPr lang="en-US" sz="3600" dirty="0"/>
              <a:t>(2)	Respond ASAP, within </a:t>
            </a:r>
            <a:r>
              <a:rPr lang="en-US" sz="3600" b="1" dirty="0">
                <a:solidFill>
                  <a:srgbClr val="FF0000"/>
                </a:solidFill>
              </a:rPr>
              <a:t>one month</a:t>
            </a:r>
            <a:r>
              <a:rPr lang="en-US" sz="3600" dirty="0"/>
              <a:t>;</a:t>
            </a:r>
          </a:p>
          <a:p>
            <a:endParaRPr lang="en-US" sz="3600" dirty="0"/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Section 91 Data Protection Act 2018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5EB60-AB36-074E-BFCD-D044F07A9CE1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text: http://</a:t>
            </a:r>
            <a:r>
              <a:rPr lang="en-US" sz="1000" dirty="0" err="1">
                <a:solidFill>
                  <a:srgbClr val="FFFFFF"/>
                </a:solidFill>
              </a:rPr>
              <a:t>www.irishstatutebook.ie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eli</a:t>
            </a:r>
            <a:r>
              <a:rPr lang="en-US" sz="1000" dirty="0">
                <a:solidFill>
                  <a:srgbClr val="FFFFFF"/>
                </a:solidFill>
              </a:rPr>
              <a:t>/2018/act/7/section/91/enacted/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/html#sec91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CFAAB-7160-1542-A1FE-07F604403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57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[sets out Article 15 GDPR]</a:t>
            </a:r>
          </a:p>
          <a:p>
            <a:r>
              <a:rPr lang="en-US" sz="3600" dirty="0"/>
              <a:t>(2)	Respond ASAP, within </a:t>
            </a:r>
            <a:r>
              <a:rPr lang="en-US" sz="3600" b="1" dirty="0">
                <a:solidFill>
                  <a:srgbClr val="FF0000"/>
                </a:solidFill>
              </a:rPr>
              <a:t>one month</a:t>
            </a:r>
            <a:r>
              <a:rPr lang="en-US" sz="3600" dirty="0"/>
              <a:t>;</a:t>
            </a:r>
          </a:p>
          <a:p>
            <a:endParaRPr lang="en-US" sz="3600" dirty="0"/>
          </a:p>
          <a:p>
            <a:r>
              <a:rPr lang="en-US" sz="3600" dirty="0"/>
              <a:t>(5)&amp;(6) In complex cases, may add up to </a:t>
            </a:r>
          </a:p>
          <a:p>
            <a:r>
              <a:rPr lang="en-US" sz="3600" dirty="0"/>
              <a:t>	two more months.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Section 91 Data Protection Act 2018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CFAAB-7160-1542-A1FE-07F604403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72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(3)	… the individual making the request shall provide the controller with such information as the controller </a:t>
            </a:r>
            <a:r>
              <a:rPr lang="en-US" sz="3600" b="1" dirty="0"/>
              <a:t>may </a:t>
            </a:r>
            <a:r>
              <a:rPr lang="en-US" sz="3600" b="1" dirty="0">
                <a:solidFill>
                  <a:srgbClr val="FF0000"/>
                </a:solidFill>
              </a:rPr>
              <a:t>reasonably</a:t>
            </a:r>
            <a:r>
              <a:rPr lang="en-US" sz="3600" b="1" dirty="0"/>
              <a:t> require </a:t>
            </a:r>
            <a:r>
              <a:rPr lang="en-US" sz="3600" dirty="0"/>
              <a:t>to satisfy itself of the identity of the individual and to locate any relevant personal data or </a:t>
            </a:r>
          </a:p>
          <a:p>
            <a:r>
              <a:rPr lang="en-US" sz="3600" dirty="0"/>
              <a:t>information.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Section 91 Data Protection Act 2018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of access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85C6D0-805D-3849-BA2C-82418C93F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519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standing on a stage playing instruments&#10;&#10;Description automatically generated">
            <a:extLst>
              <a:ext uri="{FF2B5EF4-FFF2-40B4-BE49-F238E27FC236}">
                <a16:creationId xmlns:a16="http://schemas.microsoft.com/office/drawing/2014/main" id="{9E9F6AE5-E9CF-B54C-A97B-51880BC2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34"/>
            <a:ext cx="9144000" cy="6090047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Who is this?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9D9AF-E7DC-EB45-AA82-8FBEFB902F74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</a:t>
            </a:r>
            <a:r>
              <a:rPr lang="en-US" sz="1000" dirty="0" err="1">
                <a:solidFill>
                  <a:srgbClr val="FFFFFF"/>
                </a:solidFill>
              </a:rPr>
              <a:t>onionskn</a:t>
            </a:r>
            <a:r>
              <a:rPr lang="en-US" sz="1000" dirty="0">
                <a:solidFill>
                  <a:srgbClr val="FFFFFF"/>
                </a:solidFill>
              </a:rPr>
              <a:t>/7986185415/</a:t>
            </a:r>
          </a:p>
        </p:txBody>
      </p:sp>
    </p:spTree>
    <p:extLst>
      <p:ext uri="{BB962C8B-B14F-4D97-AF65-F5344CB8AC3E}">
        <p14:creationId xmlns:p14="http://schemas.microsoft.com/office/powerpoint/2010/main" val="3124588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standing on a stage playing instruments&#10;&#10;Description automatically generated">
            <a:extLst>
              <a:ext uri="{FF2B5EF4-FFF2-40B4-BE49-F238E27FC236}">
                <a16:creationId xmlns:a16="http://schemas.microsoft.com/office/drawing/2014/main" id="{9E9F6AE5-E9CF-B54C-A97B-51880BC2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34"/>
            <a:ext cx="9144000" cy="6090047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to make a data subject access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9D9AF-E7DC-EB45-AA82-8FBEFB902F74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</a:t>
            </a:r>
            <a:r>
              <a:rPr lang="en-US" sz="1000" dirty="0" err="1">
                <a:solidFill>
                  <a:srgbClr val="FFFFFF"/>
                </a:solidFill>
              </a:rPr>
              <a:t>onionskn</a:t>
            </a:r>
            <a:r>
              <a:rPr lang="en-US" sz="1000" dirty="0">
                <a:solidFill>
                  <a:srgbClr val="FFFFFF"/>
                </a:solidFill>
              </a:rPr>
              <a:t>/7986185415/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9CA3B-4C4D-6844-9E36-DD2AAEBB5A12}"/>
              </a:ext>
            </a:extLst>
          </p:cNvPr>
          <p:cNvSpPr txBox="1"/>
          <p:nvPr/>
        </p:nvSpPr>
        <p:spPr>
          <a:xfrm>
            <a:off x="0" y="5523919"/>
            <a:ext cx="213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FFFFFF"/>
                </a:solidFill>
              </a:rPr>
              <a:t>Adam 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B7F13-48B3-A640-B792-B1D49DEA0FC9}"/>
              </a:ext>
            </a:extLst>
          </p:cNvPr>
          <p:cNvSpPr txBox="1"/>
          <p:nvPr/>
        </p:nvSpPr>
        <p:spPr>
          <a:xfrm>
            <a:off x="4572000" y="5735651"/>
            <a:ext cx="422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FF0000"/>
                </a:solidFill>
              </a:rPr>
              <a:t>Stand and Deliver</a:t>
            </a:r>
          </a:p>
        </p:txBody>
      </p:sp>
    </p:spTree>
    <p:extLst>
      <p:ext uri="{BB962C8B-B14F-4D97-AF65-F5344CB8AC3E}">
        <p14:creationId xmlns:p14="http://schemas.microsoft.com/office/powerpoint/2010/main" val="4155110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to make a data subject access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9D9AF-E7DC-EB45-AA82-8FBEFB902F74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www.dataprotection.ie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/individuals/know-your-rights/right-access-information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AF369-BADF-2843-9AE0-0873FA4C3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9" y="3046295"/>
            <a:ext cx="1971497" cy="203199"/>
          </a:xfrm>
          <a:prstGeom prst="rect">
            <a:avLst/>
          </a:prstGeom>
        </p:spPr>
      </p:pic>
      <p:pic>
        <p:nvPicPr>
          <p:cNvPr id="3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413648C7-B0CF-9B4C-AA88-7D52EBBF3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799"/>
            <a:ext cx="9144000" cy="50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058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to make a data subject access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9D9AF-E7DC-EB45-AA82-8FBEFB902F74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www.dataprotection.ie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/individuals/know-your-rights/right-access-information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AF369-BADF-2843-9AE0-0873FA4C3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9" y="3046295"/>
            <a:ext cx="1971497" cy="203199"/>
          </a:xfrm>
          <a:prstGeom prst="rect">
            <a:avLst/>
          </a:prstGeom>
        </p:spPr>
      </p:pic>
      <p:pic>
        <p:nvPicPr>
          <p:cNvPr id="3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413648C7-B0CF-9B4C-AA88-7D52EBBF3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" y="1447799"/>
            <a:ext cx="9144000" cy="5082838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956920-767C-6947-90B6-5215B0EAB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73" y="3249494"/>
            <a:ext cx="5538354" cy="32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62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Other DPAs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8E613-5A02-B648-BAE2-7C91AFFAE639}"/>
              </a:ext>
            </a:extLst>
          </p:cNvPr>
          <p:cNvSpPr txBox="1"/>
          <p:nvPr/>
        </p:nvSpPr>
        <p:spPr>
          <a:xfrm>
            <a:off x="3162300" y="6496050"/>
            <a:ext cx="598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edpb.europa.eu</a:t>
            </a:r>
            <a:r>
              <a:rPr lang="en-US" sz="1000" dirty="0">
                <a:solidFill>
                  <a:srgbClr val="FFFFFF"/>
                </a:solidFill>
              </a:rPr>
              <a:t>/about-</a:t>
            </a:r>
            <a:r>
              <a:rPr lang="en-US" sz="1000" dirty="0" err="1">
                <a:solidFill>
                  <a:srgbClr val="FFFFFF"/>
                </a:solidFill>
              </a:rPr>
              <a:t>edpb</a:t>
            </a:r>
            <a:r>
              <a:rPr lang="en-US" sz="1000" dirty="0">
                <a:solidFill>
                  <a:srgbClr val="FFFFFF"/>
                </a:solidFill>
              </a:rPr>
              <a:t>/board/</a:t>
            </a:r>
            <a:r>
              <a:rPr lang="en-US" sz="1000" dirty="0" err="1">
                <a:solidFill>
                  <a:srgbClr val="FFFFFF"/>
                </a:solidFill>
              </a:rPr>
              <a:t>members_en</a:t>
            </a:r>
            <a:r>
              <a:rPr lang="en-US" sz="1000" dirty="0">
                <a:solidFill>
                  <a:srgbClr val="FFFFFF"/>
                </a:solidFill>
              </a:rPr>
              <a:t> &amp; </a:t>
            </a:r>
          </a:p>
          <a:p>
            <a:r>
              <a:rPr lang="en-US" sz="1000" dirty="0">
                <a:solidFill>
                  <a:srgbClr val="FFFFFF"/>
                </a:solidFill>
              </a:rPr>
              <a:t>               via https://</a:t>
            </a:r>
            <a:r>
              <a:rPr lang="en-US" sz="1000" dirty="0" err="1">
                <a:solidFill>
                  <a:srgbClr val="FFFFFF"/>
                </a:solidFill>
              </a:rPr>
              <a:t>op.europa.eu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/web/general-publications/maps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3235D9F-D43B-5C4F-A520-C3B564D7C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34" y="2836006"/>
            <a:ext cx="3296093" cy="36288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052A476-236E-194E-B647-77AA07CB5390}"/>
              </a:ext>
            </a:extLst>
          </p:cNvPr>
          <p:cNvGrpSpPr/>
          <p:nvPr/>
        </p:nvGrpSpPr>
        <p:grpSpPr>
          <a:xfrm>
            <a:off x="31173" y="1478973"/>
            <a:ext cx="5664227" cy="4350903"/>
            <a:chOff x="31173" y="1478973"/>
            <a:chExt cx="5664227" cy="435090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55A8A1-B983-AF46-B6FF-1DB579176DC7}"/>
                </a:ext>
              </a:extLst>
            </p:cNvPr>
            <p:cNvGrpSpPr/>
            <p:nvPr/>
          </p:nvGrpSpPr>
          <p:grpSpPr>
            <a:xfrm>
              <a:off x="31173" y="1478973"/>
              <a:ext cx="5664227" cy="4350327"/>
              <a:chOff x="0" y="1447800"/>
              <a:chExt cx="5664227" cy="4350327"/>
            </a:xfrm>
          </p:grpSpPr>
          <p:pic>
            <p:nvPicPr>
              <p:cNvPr id="4" name="Picture 3" descr="Graphical user interface, website&#10;&#10;Description automatically generated">
                <a:extLst>
                  <a:ext uri="{FF2B5EF4-FFF2-40B4-BE49-F238E27FC236}">
                    <a16:creationId xmlns:a16="http://schemas.microsoft.com/office/drawing/2014/main" id="{7D12F739-85C8-8440-AAF3-104B50162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47800"/>
                <a:ext cx="5664227" cy="4350327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D4CB6103-13D6-B049-8E93-DB83DADD5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3818" y="5532303"/>
                <a:ext cx="3086100" cy="265824"/>
              </a:xfrm>
              <a:prstGeom prst="rect">
                <a:avLst/>
              </a:prstGeom>
            </p:spPr>
          </p:pic>
        </p:grpSp>
        <p:pic>
          <p:nvPicPr>
            <p:cNvPr id="13" name="Picture 12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4A91686A-8503-854B-8BCD-9DBEAA7FC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874" y="5784157"/>
              <a:ext cx="342900" cy="4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6372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83027C0-8162-784D-A4DC-AF9B1EC2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918"/>
            <a:ext cx="9144000" cy="5351171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GDPR Data Subject Rights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www.nuigalway.ie</a:t>
            </a:r>
            <a:r>
              <a:rPr lang="en-US" sz="1000" dirty="0">
                <a:solidFill>
                  <a:srgbClr val="FFFFFF"/>
                </a:solidFill>
              </a:rPr>
              <a:t>/media/</a:t>
            </a:r>
            <a:r>
              <a:rPr lang="en-US" sz="1000" dirty="0" err="1">
                <a:solidFill>
                  <a:srgbClr val="FFFFFF"/>
                </a:solidFill>
              </a:rPr>
              <a:t>informationsolutionsservices</a:t>
            </a:r>
            <a:r>
              <a:rPr lang="en-US" sz="1000" dirty="0">
                <a:solidFill>
                  <a:srgbClr val="FFFFFF"/>
                </a:solidFill>
              </a:rPr>
              <a:t>/images/</a:t>
            </a:r>
            <a:r>
              <a:rPr lang="en-US" sz="1000" dirty="0" err="1">
                <a:solidFill>
                  <a:srgbClr val="FFFFFF"/>
                </a:solidFill>
              </a:rPr>
              <a:t>servicesforstaffsection</a:t>
            </a:r>
            <a:r>
              <a:rPr lang="en-US" sz="1000" dirty="0">
                <a:solidFill>
                  <a:srgbClr val="FFFFFF"/>
                </a:solidFill>
              </a:rPr>
              <a:t>/security/</a:t>
            </a:r>
            <a:r>
              <a:rPr lang="en-US" sz="1000" dirty="0" err="1">
                <a:solidFill>
                  <a:srgbClr val="FFFFFF"/>
                </a:solidFill>
              </a:rPr>
              <a:t>Rights.jpg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43483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/>
              <a:t>		         Art 15 (&amp;19) 		</a:t>
            </a:r>
            <a:r>
              <a:rPr lang="en-IE" b="1" dirty="0">
                <a:solidFill>
                  <a:schemeClr val="bg1"/>
                </a:solidFill>
              </a:rPr>
              <a:t>Art 16 (&amp;19)</a:t>
            </a:r>
            <a:r>
              <a:rPr lang="en-IE" b="1" dirty="0"/>
              <a:t>	        Art 17 (&amp;19)</a:t>
            </a:r>
            <a:endParaRPr lang="en-US" dirty="0"/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FC27D08-C3D0-444F-A380-67F2B8889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" y="1539617"/>
            <a:ext cx="2120044" cy="2179628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B60B99C-801E-944C-A1E3-F59E8EAB7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56" y="1584553"/>
            <a:ext cx="1997040" cy="2179628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2D35185-0EAA-B54B-9E2F-E79805565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80" y="4071082"/>
            <a:ext cx="1997040" cy="2179628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CD373D5-DFEC-2346-9B1C-5D31601A5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4055813"/>
            <a:ext cx="2147870" cy="217962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0820320C-CA02-2045-AD5D-EDA77E701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8" y="4055277"/>
            <a:ext cx="1962293" cy="2273603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7748284D-7B83-D543-A783-761451F16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03" y="4071082"/>
            <a:ext cx="1962293" cy="2273603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E2D68C7D-947F-1545-9828-1BCB41641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539617"/>
            <a:ext cx="2043845" cy="227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8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Article 6 GDPR </a:t>
            </a:r>
            <a:r>
              <a:rPr lang="mr-IN" sz="3600" dirty="0">
                <a:solidFill>
                  <a:srgbClr val="FFFFFF"/>
                </a:solidFill>
              </a:rPr>
              <a:t>–</a:t>
            </a:r>
            <a:r>
              <a:rPr lang="en-US" sz="3600" dirty="0">
                <a:solidFill>
                  <a:srgbClr val="FFFFFF"/>
                </a:solidFill>
              </a:rPr>
              <a:t> lawfulness of processing</a:t>
            </a:r>
          </a:p>
        </p:txBody>
      </p:sp>
      <p:pic>
        <p:nvPicPr>
          <p:cNvPr id="2" name="Picture 1" descr="2017-08-29_16-39-07-3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223"/>
            <a:ext cx="7023100" cy="50588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44900" y="6496050"/>
            <a:ext cx="549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www.gdprtoons.com</a:t>
            </a:r>
            <a:r>
              <a:rPr lang="en-US" sz="1000" dirty="0">
                <a:solidFill>
                  <a:srgbClr val="FFFFFF"/>
                </a:solidFill>
              </a:rPr>
              <a:t>/2017/08/the-gdpr-provides-six-6-grounds-for_29.html </a:t>
            </a:r>
          </a:p>
          <a:p>
            <a:r>
              <a:rPr lang="en-US" sz="1000" dirty="0">
                <a:solidFill>
                  <a:srgbClr val="FFFFFF"/>
                </a:solidFill>
              </a:rPr>
              <a:t>&amp; 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/en/icecream-cone-scoop-chocolate-ice-32104/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F1098-4933-8442-82CC-81A60746D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96" y="1591216"/>
            <a:ext cx="105204" cy="21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63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EFA5E-0EAC-2244-B1A1-309D0695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115050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3161E-2A62-5140-96B6-B124613ADD3B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Who is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F2D4F-2F73-0740-8C58-431FE1E3360A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; image used by kind permission of the photographer, Jose </a:t>
            </a:r>
            <a:r>
              <a:rPr lang="en-US" sz="1000" dirty="0" err="1">
                <a:solidFill>
                  <a:schemeClr val="bg1"/>
                </a:solidFill>
              </a:rPr>
              <a:t>Cabalar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693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3161E-2A62-5140-96B6-B124613ADD3B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The search that started it 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F2D4F-2F73-0740-8C58-431FE1E3360A}"/>
              </a:ext>
            </a:extLst>
          </p:cNvPr>
          <p:cNvSpPr txBox="1"/>
          <p:nvPr/>
        </p:nvSpPr>
        <p:spPr>
          <a:xfrm>
            <a:off x="3162300" y="6496050"/>
            <a:ext cx="598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; image http://</a:t>
            </a:r>
            <a:r>
              <a:rPr lang="en-US" sz="1000" dirty="0" err="1">
                <a:solidFill>
                  <a:schemeClr val="bg1"/>
                </a:solidFill>
              </a:rPr>
              <a:t>searchengineland.com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figz</a:t>
            </a:r>
            <a:r>
              <a:rPr lang="en-US" sz="1000" dirty="0">
                <a:solidFill>
                  <a:schemeClr val="bg1"/>
                </a:solidFill>
              </a:rPr>
              <a:t>/wp-content/</a:t>
            </a:r>
            <a:r>
              <a:rPr lang="en-US" sz="1000" dirty="0" err="1">
                <a:solidFill>
                  <a:schemeClr val="bg1"/>
                </a:solidFill>
              </a:rPr>
              <a:t>seloads</a:t>
            </a:r>
            <a:r>
              <a:rPr lang="en-US" sz="1000" dirty="0">
                <a:solidFill>
                  <a:schemeClr val="bg1"/>
                </a:solidFill>
              </a:rPr>
              <a:t>/2014/05/Mario_Costeja_Gonzalez_-_Buscar_con_Google-600x900.jpg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348D21-B6CA-4649-B399-71EA206844A4}"/>
              </a:ext>
            </a:extLst>
          </p:cNvPr>
          <p:cNvGrpSpPr/>
          <p:nvPr/>
        </p:nvGrpSpPr>
        <p:grpSpPr>
          <a:xfrm>
            <a:off x="996880" y="1447800"/>
            <a:ext cx="7150239" cy="5048250"/>
            <a:chOff x="571500" y="44450"/>
            <a:chExt cx="8572500" cy="6769100"/>
          </a:xfrm>
        </p:grpSpPr>
        <p:pic>
          <p:nvPicPr>
            <p:cNvPr id="9" name="Picture 8" descr="Screen Shot 2014-05-27 at 18.47.21.png">
              <a:extLst>
                <a:ext uri="{FF2B5EF4-FFF2-40B4-BE49-F238E27FC236}">
                  <a16:creationId xmlns:a16="http://schemas.microsoft.com/office/drawing/2014/main" id="{51F7AA51-666B-2240-953B-D24C3F6D4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44450"/>
              <a:ext cx="8572500" cy="6769100"/>
            </a:xfrm>
            <a:prstGeom prst="rect">
              <a:avLst/>
            </a:prstGeom>
          </p:spPr>
        </p:pic>
        <p:pic>
          <p:nvPicPr>
            <p:cNvPr id="11" name="Picture 10" descr="Screen Shot 2014-05-27 at 18.47.40.png">
              <a:extLst>
                <a:ext uri="{FF2B5EF4-FFF2-40B4-BE49-F238E27FC236}">
                  <a16:creationId xmlns:a16="http://schemas.microsoft.com/office/drawing/2014/main" id="{E17B6E46-2626-7140-8B1A-BDB5F4CFB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00" y="3263900"/>
              <a:ext cx="1371600" cy="1873250"/>
            </a:xfrm>
            <a:prstGeom prst="rect">
              <a:avLst/>
            </a:prstGeom>
          </p:spPr>
        </p:pic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44AF42-6838-5248-BE3E-4E54FA7A95CC}"/>
              </a:ext>
            </a:extLst>
          </p:cNvPr>
          <p:cNvSpPr/>
          <p:nvPr/>
        </p:nvSpPr>
        <p:spPr>
          <a:xfrm>
            <a:off x="2040767" y="4890396"/>
            <a:ext cx="5981700" cy="74582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418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3161E-2A62-5140-96B6-B124613ADD3B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The search that started it 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F2D4F-2F73-0740-8C58-431FE1E3360A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; image: http://</a:t>
            </a:r>
            <a:r>
              <a:rPr lang="en-US" sz="1000" dirty="0" err="1">
                <a:solidFill>
                  <a:schemeClr val="bg1"/>
                </a:solidFill>
              </a:rPr>
              <a:t>hemeroteca.lavanguardia.com</a:t>
            </a:r>
            <a:r>
              <a:rPr lang="en-US" sz="1000" dirty="0">
                <a:solidFill>
                  <a:schemeClr val="bg1"/>
                </a:solidFill>
              </a:rPr>
              <a:t>/preview/1998/01/19/pagina-23/33842001/</a:t>
            </a:r>
            <a:r>
              <a:rPr lang="en-US" sz="1000" dirty="0" err="1">
                <a:solidFill>
                  <a:schemeClr val="bg1"/>
                </a:solidFill>
              </a:rPr>
              <a:t>pdf.html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 descr="LVG19980119-023.pdf">
            <a:extLst>
              <a:ext uri="{FF2B5EF4-FFF2-40B4-BE49-F238E27FC236}">
                <a16:creationId xmlns:a16="http://schemas.microsoft.com/office/drawing/2014/main" id="{D03A458F-6839-A34C-8D4F-85A513DBE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3392924" cy="5027772"/>
          </a:xfrm>
          <a:prstGeom prst="rect">
            <a:avLst/>
          </a:prstGeom>
        </p:spPr>
      </p:pic>
      <p:pic>
        <p:nvPicPr>
          <p:cNvPr id="13" name="Picture 12" descr="Screen Shot 2017-03-29 at 15.32.00.png">
            <a:extLst>
              <a:ext uri="{FF2B5EF4-FFF2-40B4-BE49-F238E27FC236}">
                <a16:creationId xmlns:a16="http://schemas.microsoft.com/office/drawing/2014/main" id="{A240E595-A3B1-AA47-8C1C-D0824780D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46" y="5330977"/>
            <a:ext cx="5567620" cy="929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A19C23-2DEA-1045-8EB1-CB49ECBE792C}"/>
              </a:ext>
            </a:extLst>
          </p:cNvPr>
          <p:cNvSpPr txBox="1"/>
          <p:nvPr/>
        </p:nvSpPr>
        <p:spPr>
          <a:xfrm>
            <a:off x="3476846" y="1789027"/>
            <a:ext cx="5567621" cy="29854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r>
              <a:rPr lang="en-US" sz="2400" dirty="0"/>
              <a:t>The two halves of an undivided dwelling, 8 </a:t>
            </a:r>
            <a:r>
              <a:rPr lang="en-US" sz="2400" dirty="0" err="1"/>
              <a:t>Montseny</a:t>
            </a:r>
            <a:r>
              <a:rPr lang="en-US" sz="2400" dirty="0"/>
              <a:t> Street, property of MARIO COSTEJA GONZÁLEZ and ALICIA VARGAS COTS, respectively. Area: 90 m</a:t>
            </a:r>
            <a:r>
              <a:rPr lang="en-US" sz="2400" baseline="30000" dirty="0"/>
              <a:t>2</a:t>
            </a:r>
            <a:r>
              <a:rPr lang="en-US" sz="2400" dirty="0"/>
              <a:t>. Debt: 50,000 euro. Type of auction: 12,000 euro for each of the halves.</a:t>
            </a:r>
          </a:p>
          <a:p>
            <a:endParaRPr lang="en-US" sz="2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B4661-C17F-7D45-B5E2-4C2761028764}"/>
              </a:ext>
            </a:extLst>
          </p:cNvPr>
          <p:cNvSpPr/>
          <p:nvPr/>
        </p:nvSpPr>
        <p:spPr>
          <a:xfrm>
            <a:off x="2040767" y="4939259"/>
            <a:ext cx="1352157" cy="2677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84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DBCF65FD-B62C-2B44-96DC-AC1FAFB3B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33" y="1515694"/>
            <a:ext cx="2820291" cy="14478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5C5DE7A-FC9A-0240-B111-5C6D1C997EAF}"/>
              </a:ext>
            </a:extLst>
          </p:cNvPr>
          <p:cNvGrpSpPr/>
          <p:nvPr/>
        </p:nvGrpSpPr>
        <p:grpSpPr>
          <a:xfrm>
            <a:off x="84173" y="1436725"/>
            <a:ext cx="6102643" cy="5059325"/>
            <a:chOff x="84173" y="1436725"/>
            <a:chExt cx="6102643" cy="5059325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9C148CDD-C034-C745-9B7E-5DAD049A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3" y="1436725"/>
              <a:ext cx="6071190" cy="5059325"/>
            </a:xfrm>
            <a:prstGeom prst="rect">
              <a:avLst/>
            </a:prstGeom>
          </p:spPr>
        </p:pic>
        <p:pic>
          <p:nvPicPr>
            <p:cNvPr id="21" name="Picture 20" descr="Shape&#10;&#10;Description automatically generated">
              <a:extLst>
                <a:ext uri="{FF2B5EF4-FFF2-40B4-BE49-F238E27FC236}">
                  <a16:creationId xmlns:a16="http://schemas.microsoft.com/office/drawing/2014/main" id="{ADA6B08B-4CD3-E94E-8204-7EF38643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373" y="3721396"/>
              <a:ext cx="584200" cy="452924"/>
            </a:xfrm>
            <a:prstGeom prst="rect">
              <a:avLst/>
            </a:prstGeom>
          </p:spPr>
        </p:pic>
        <p:pic>
          <p:nvPicPr>
            <p:cNvPr id="16394" name="Picture 10">
              <a:extLst>
                <a:ext uri="{FF2B5EF4-FFF2-40B4-BE49-F238E27FC236}">
                  <a16:creationId xmlns:a16="http://schemas.microsoft.com/office/drawing/2014/main" id="{141114A7-F4F9-9947-ABFA-F10997E6B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575" y="3645793"/>
              <a:ext cx="631241" cy="631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9" descr="Screen Shot 2017-09-18 at 08.12.11.png">
            <a:extLst>
              <a:ext uri="{FF2B5EF4-FFF2-40B4-BE49-F238E27FC236}">
                <a16:creationId xmlns:a16="http://schemas.microsoft.com/office/drawing/2014/main" id="{FC2FB703-1922-6542-B2A0-181B82011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656AC1-1455-974B-8AC5-4D008712FE7B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; image: https://</a:t>
            </a:r>
            <a:r>
              <a:rPr lang="en-US" sz="1000" dirty="0" err="1">
                <a:solidFill>
                  <a:schemeClr val="bg1"/>
                </a:solidFill>
              </a:rPr>
              <a:t>gs.statcounter.com</a:t>
            </a:r>
            <a:r>
              <a:rPr lang="en-US" sz="1000" dirty="0">
                <a:solidFill>
                  <a:schemeClr val="bg1"/>
                </a:solidFill>
              </a:rPr>
              <a:t>/search-engine-market-share/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823221-2456-4A4C-BEA6-70173A40D20A}"/>
              </a:ext>
            </a:extLst>
          </p:cNvPr>
          <p:cNvSpPr/>
          <p:nvPr/>
        </p:nvSpPr>
        <p:spPr>
          <a:xfrm>
            <a:off x="-102743" y="395197"/>
            <a:ext cx="9318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Case C‑131/12 </a:t>
            </a:r>
            <a:r>
              <a:rPr lang="en-US" sz="3600" b="1" i="1" dirty="0">
                <a:solidFill>
                  <a:schemeClr val="bg1"/>
                </a:solidFill>
              </a:rPr>
              <a:t>Google Spain v AEPD &amp; González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CAA5F91-3F3A-F145-B9D9-5D62DEC6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33" y="4980356"/>
            <a:ext cx="282029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6799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766A52-B610-8D45-9835-8A95E1B78DC5}"/>
              </a:ext>
            </a:extLst>
          </p:cNvPr>
          <p:cNvSpPr/>
          <p:nvPr/>
        </p:nvSpPr>
        <p:spPr>
          <a:xfrm>
            <a:off x="250721" y="1571535"/>
            <a:ext cx="87752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The operator of a search engine is obliged to </a:t>
            </a:r>
            <a:r>
              <a:rPr lang="en-US" sz="3600" b="1" dirty="0"/>
              <a:t>remove from the list of results </a:t>
            </a:r>
            <a:r>
              <a:rPr lang="en-US" sz="3600" dirty="0"/>
              <a:t>displayed, following a search made on the basis of a person’s name, links to web pages, published by third parties and containing information relating to that person that is </a:t>
            </a:r>
            <a:r>
              <a:rPr lang="en-US" sz="3600" b="1" dirty="0">
                <a:solidFill>
                  <a:srgbClr val="FF0000"/>
                </a:solidFill>
              </a:rPr>
              <a:t>inadequate</a:t>
            </a:r>
            <a:r>
              <a:rPr lang="en-US" sz="3600" dirty="0"/>
              <a:t>, </a:t>
            </a:r>
            <a:r>
              <a:rPr lang="en-US" sz="3600" b="1" dirty="0">
                <a:solidFill>
                  <a:srgbClr val="FF0000"/>
                </a:solidFill>
              </a:rPr>
              <a:t>irrelevant</a:t>
            </a:r>
            <a:r>
              <a:rPr lang="en-US" sz="3600" dirty="0"/>
              <a:t> or no longer relevant, or </a:t>
            </a:r>
            <a:r>
              <a:rPr lang="en-US" sz="3600" b="1" dirty="0">
                <a:solidFill>
                  <a:srgbClr val="FF0000"/>
                </a:solidFill>
              </a:rPr>
              <a:t>excessive</a:t>
            </a:r>
            <a:r>
              <a:rPr lang="en-US" sz="3600" dirty="0"/>
              <a:t> in relation to the purposes of the processing.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3FC9D-9F2C-8841-896C-20FBFDF541A4}"/>
              </a:ext>
            </a:extLst>
          </p:cNvPr>
          <p:cNvSpPr/>
          <p:nvPr/>
        </p:nvSpPr>
        <p:spPr>
          <a:xfrm>
            <a:off x="-102743" y="395197"/>
            <a:ext cx="9318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Case C‑131/12 </a:t>
            </a:r>
            <a:r>
              <a:rPr lang="en-US" sz="3600" b="1" i="1" dirty="0">
                <a:solidFill>
                  <a:schemeClr val="bg1"/>
                </a:solidFill>
              </a:rPr>
              <a:t>Google Spain v AEPD &amp; González</a:t>
            </a:r>
          </a:p>
        </p:txBody>
      </p:sp>
    </p:spTree>
    <p:extLst>
      <p:ext uri="{BB962C8B-B14F-4D97-AF65-F5344CB8AC3E}">
        <p14:creationId xmlns:p14="http://schemas.microsoft.com/office/powerpoint/2010/main" val="19209188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17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erasure (‘right to be forgotten’)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The data subject shall have the right to obtain from the controller the </a:t>
            </a:r>
            <a:r>
              <a:rPr lang="en-US" sz="3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erasure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of personal data concerning him or her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 without undue delay</a:t>
            </a:r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DC62F6E2-96BF-9547-BCAC-C91558A4F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010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17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erasure (‘right to be forgotten’)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The data subject shall have the right to obtain from the controller the </a:t>
            </a:r>
            <a:r>
              <a:rPr lang="en-US" sz="3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erasure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of personal data concerning him or her 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without undue delay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[,] and the controller shall have the obligation to erase personal data without undue delay</a:t>
            </a:r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FF15CCC2-3690-4B48-8663-3CF8A94E1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21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17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erasure (‘right to be forgotten’)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	The data subject shall have the right to obtain from the controller the </a:t>
            </a:r>
            <a:r>
              <a:rPr lang="en-US" sz="3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erasure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of personal data concerning him or her 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without undue delay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[,] and the controller shall have the obligation to erase personal data without undue delay[,] where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one of the following grounds 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applies:</a:t>
            </a:r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EE323E67-868D-FE42-9B14-F871F1A4E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75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17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erasure (‘right to be forgotten’)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(a)   no longer necessary;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(b)   withdraws consent;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(c)   objects;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(d)   unlawful processing.	</a:t>
            </a:r>
          </a:p>
        </p:txBody>
      </p:sp>
      <p:pic>
        <p:nvPicPr>
          <p:cNvPr id="8" name="Picture 7" descr="gdpr-3438443_960_720.jpg">
            <a:extLst>
              <a:ext uri="{FF2B5EF4-FFF2-40B4-BE49-F238E27FC236}">
                <a16:creationId xmlns:a16="http://schemas.microsoft.com/office/drawing/2014/main" id="{639443E1-3F79-A440-9D85-F3DAC3CE4B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07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17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erasure (‘right to be forgotten’)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(3)	Para (1) shall not apply to the extent that processing is </a:t>
            </a:r>
            <a:r>
              <a:rPr lang="en-US" sz="3600" b="1" i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necessary</a:t>
            </a:r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 [for]: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(a) 	freedom of expression;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(c)	reasons of public interest in the area 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	of public health;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(d)	research;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7" name="Picture 6" descr="gdpr-3438443_960_720.jpg">
            <a:extLst>
              <a:ext uri="{FF2B5EF4-FFF2-40B4-BE49-F238E27FC236}">
                <a16:creationId xmlns:a16="http://schemas.microsoft.com/office/drawing/2014/main" id="{EB84FBEE-7A51-4044-A002-FF1332C763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4"/>
            <a:ext cx="2294533" cy="13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918"/>
            <a:ext cx="9144000" cy="5351171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GDPR Data Subject Rights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www.nuigalway.ie</a:t>
            </a:r>
            <a:r>
              <a:rPr lang="en-US" sz="1000" dirty="0">
                <a:solidFill>
                  <a:srgbClr val="FFFFFF"/>
                </a:solidFill>
              </a:rPr>
              <a:t>/media/</a:t>
            </a:r>
            <a:r>
              <a:rPr lang="en-US" sz="1000" dirty="0" err="1">
                <a:solidFill>
                  <a:srgbClr val="FFFFFF"/>
                </a:solidFill>
              </a:rPr>
              <a:t>informationsolutionsservices</a:t>
            </a:r>
            <a:r>
              <a:rPr lang="en-US" sz="1000" dirty="0">
                <a:solidFill>
                  <a:srgbClr val="FFFFFF"/>
                </a:solidFill>
              </a:rPr>
              <a:t>/images/</a:t>
            </a:r>
            <a:r>
              <a:rPr lang="en-US" sz="1000" dirty="0" err="1">
                <a:solidFill>
                  <a:srgbClr val="FFFFFF"/>
                </a:solidFill>
              </a:rPr>
              <a:t>servicesforstaffsection</a:t>
            </a:r>
            <a:r>
              <a:rPr lang="en-US" sz="1000" dirty="0">
                <a:solidFill>
                  <a:srgbClr val="FFFFFF"/>
                </a:solidFill>
              </a:rPr>
              <a:t>/security/</a:t>
            </a:r>
            <a:r>
              <a:rPr lang="en-US" sz="1000" dirty="0" err="1">
                <a:solidFill>
                  <a:srgbClr val="FFFFFF"/>
                </a:solidFill>
              </a:rPr>
              <a:t>Rights.jpg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43483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i="1" dirty="0"/>
              <a:t>passim</a:t>
            </a:r>
            <a:r>
              <a:rPr lang="en-IE" b="1" dirty="0"/>
              <a:t>		         Art 15 (&amp;19) 		Art 16 (&amp;19)	        Art 17 (&amp;19)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15263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/>
              <a:t>Art 18 		        Art 20 		Art 21 		        Art 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60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17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erasure (‘right to be forgotten’)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AC3C-660B-F645-BEF5-ABE2AD4C5E9C}"/>
              </a:ext>
            </a:extLst>
          </p:cNvPr>
          <p:cNvSpPr/>
          <p:nvPr/>
        </p:nvSpPr>
        <p:spPr>
          <a:xfrm>
            <a:off x="3159541" y="6480660"/>
            <a:ext cx="59844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; image: https://</a:t>
            </a:r>
            <a:r>
              <a:rPr lang="en-US" sz="1100" dirty="0" err="1">
                <a:solidFill>
                  <a:schemeClr val="bg2"/>
                </a:solidFill>
              </a:rPr>
              <a:t>www.google.com</a:t>
            </a:r>
            <a:r>
              <a:rPr lang="en-US" sz="1100" dirty="0">
                <a:solidFill>
                  <a:schemeClr val="bg2"/>
                </a:solidFill>
              </a:rPr>
              <a:t>/webmasters/tools/</a:t>
            </a:r>
            <a:r>
              <a:rPr lang="en-US" sz="1100" dirty="0" err="1">
                <a:solidFill>
                  <a:schemeClr val="bg2"/>
                </a:solidFill>
              </a:rPr>
              <a:t>legal-removal-request?complaint_type</a:t>
            </a:r>
            <a:r>
              <a:rPr lang="en-US" sz="1100" dirty="0">
                <a:solidFill>
                  <a:schemeClr val="bg2"/>
                </a:solidFill>
              </a:rPr>
              <a:t>=</a:t>
            </a:r>
            <a:r>
              <a:rPr lang="en-US" sz="1100" dirty="0" err="1">
                <a:solidFill>
                  <a:schemeClr val="bg2"/>
                </a:solidFill>
              </a:rPr>
              <a:t>rtbf&amp;visit_id</a:t>
            </a:r>
            <a:r>
              <a:rPr lang="en-US" sz="1100" dirty="0">
                <a:solidFill>
                  <a:schemeClr val="bg2"/>
                </a:solidFill>
              </a:rPr>
              <a:t>=637202230061146146-20083139&amp;rd=1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D55100-3D4F-8D48-8A4F-D773154C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32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400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17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erasure (‘right to be forgotten’)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AC3C-660B-F645-BEF5-ABE2AD4C5E9C}"/>
              </a:ext>
            </a:extLst>
          </p:cNvPr>
          <p:cNvSpPr/>
          <p:nvPr/>
        </p:nvSpPr>
        <p:spPr>
          <a:xfrm>
            <a:off x="3159541" y="6480660"/>
            <a:ext cx="59844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; image: https://</a:t>
            </a:r>
            <a:r>
              <a:rPr lang="en-US" sz="1100" dirty="0" err="1">
                <a:solidFill>
                  <a:schemeClr val="bg2"/>
                </a:solidFill>
              </a:rPr>
              <a:t>www.google.com</a:t>
            </a:r>
            <a:r>
              <a:rPr lang="en-US" sz="1100" dirty="0">
                <a:solidFill>
                  <a:schemeClr val="bg2"/>
                </a:solidFill>
              </a:rPr>
              <a:t>/webmasters/tools/</a:t>
            </a:r>
            <a:r>
              <a:rPr lang="en-US" sz="1100" dirty="0" err="1">
                <a:solidFill>
                  <a:schemeClr val="bg2"/>
                </a:solidFill>
              </a:rPr>
              <a:t>legal-removal-request?complaint_type</a:t>
            </a:r>
            <a:r>
              <a:rPr lang="en-US" sz="1100" dirty="0">
                <a:solidFill>
                  <a:schemeClr val="bg2"/>
                </a:solidFill>
              </a:rPr>
              <a:t>=</a:t>
            </a:r>
            <a:r>
              <a:rPr lang="en-US" sz="1100" dirty="0" err="1">
                <a:solidFill>
                  <a:schemeClr val="bg2"/>
                </a:solidFill>
              </a:rPr>
              <a:t>rtbf&amp;visit_id</a:t>
            </a:r>
            <a:r>
              <a:rPr lang="en-US" sz="1100" dirty="0">
                <a:solidFill>
                  <a:schemeClr val="bg2"/>
                </a:solidFill>
              </a:rPr>
              <a:t>=637202230061146146-20083139&amp;rd=1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D55100-3D4F-8D48-8A4F-D773154C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3222674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5EF549-4CD3-CA46-A5E8-99C603976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177952"/>
            <a:ext cx="75184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37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source: derived from Google Transparency Reports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RtbF</a:t>
            </a:r>
            <a:r>
              <a:rPr lang="en-US" sz="3600" dirty="0">
                <a:solidFill>
                  <a:srgbClr val="FFFFFF"/>
                </a:solidFill>
              </a:rPr>
              <a:t> Timeline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D6163FA-6D7E-AEFA-F6A1-E14D17924899}"/>
              </a:ext>
            </a:extLst>
          </p:cNvPr>
          <p:cNvGraphicFramePr>
            <a:graphicFrameLocks noGrp="1"/>
          </p:cNvGraphicFramePr>
          <p:nvPr/>
        </p:nvGraphicFramePr>
        <p:xfrm>
          <a:off x="0" y="1442334"/>
          <a:ext cx="914400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335459642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753379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0924053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616742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0520116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10756249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170664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13 May 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End May 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6 Feb 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Mid June 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25 May 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End Oct 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End Oct 22</a:t>
                      </a:r>
                    </a:p>
                    <a:p>
                      <a:pPr algn="l"/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8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i="1" dirty="0"/>
                    </a:p>
                    <a:p>
                      <a:r>
                        <a:rPr lang="en-US" sz="1600" b="1" i="1" dirty="0">
                          <a:solidFill>
                            <a:srgbClr val="C00000"/>
                          </a:solidFill>
                        </a:rPr>
                        <a:t>Google</a:t>
                      </a:r>
                    </a:p>
                    <a:p>
                      <a:r>
                        <a:rPr lang="en-US" sz="1600" b="1" i="1" dirty="0">
                          <a:solidFill>
                            <a:srgbClr val="C00000"/>
                          </a:solidFill>
                        </a:rPr>
                        <a:t>Spain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First </a:t>
                      </a:r>
                      <a:r>
                        <a:rPr lang="en-US" sz="1600" dirty="0" err="1"/>
                        <a:t>RtbF</a:t>
                      </a:r>
                      <a:r>
                        <a:rPr lang="en-US" sz="1600" dirty="0"/>
                        <a:t> request received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Report of Advisory Council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 err="1"/>
                        <a:t>RtbF</a:t>
                      </a:r>
                      <a:r>
                        <a:rPr lang="en-US" sz="1600" dirty="0"/>
                        <a:t> requests for</a:t>
                      </a:r>
                    </a:p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1m URLs</a:t>
                      </a:r>
                    </a:p>
                    <a:p>
                      <a:r>
                        <a:rPr lang="en-US" sz="1600" dirty="0"/>
                        <a:t>(c280,000</a:t>
                      </a:r>
                    </a:p>
                    <a:p>
                      <a:r>
                        <a:rPr lang="en-US" sz="1600" dirty="0"/>
                        <a:t>requests)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GDPR becomes effective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1 million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</a:rPr>
                        <a:t>RtbF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 requests</a:t>
                      </a:r>
                    </a:p>
                    <a:p>
                      <a:r>
                        <a:rPr lang="en-US" sz="1600" dirty="0"/>
                        <a:t>(c4M URLs)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1.33 million</a:t>
                      </a:r>
                    </a:p>
                    <a:p>
                      <a:r>
                        <a:rPr lang="en-US" sz="1600" dirty="0" err="1"/>
                        <a:t>RtbF</a:t>
                      </a:r>
                      <a:r>
                        <a:rPr lang="en-US" sz="1600" dirty="0"/>
                        <a:t> requests </a:t>
                      </a:r>
                    </a:p>
                    <a:p>
                      <a:r>
                        <a:rPr lang="en-US" sz="1600" dirty="0"/>
                        <a:t>(c5.2m URLs)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59023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81A7EF-456F-301E-F459-A81C250A068A}"/>
              </a:ext>
            </a:extLst>
          </p:cNvPr>
          <p:cNvCxnSpPr/>
          <p:nvPr/>
        </p:nvCxnSpPr>
        <p:spPr>
          <a:xfrm>
            <a:off x="0" y="2007220"/>
            <a:ext cx="91440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528B516-6236-3F76-1EC2-828530E4C8FF}"/>
              </a:ext>
            </a:extLst>
          </p:cNvPr>
          <p:cNvSpPr/>
          <p:nvPr/>
        </p:nvSpPr>
        <p:spPr>
          <a:xfrm>
            <a:off x="8044677" y="1875136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DF288-763E-8EB6-061C-15395A98CB7E}"/>
              </a:ext>
            </a:extLst>
          </p:cNvPr>
          <p:cNvSpPr/>
          <p:nvPr/>
        </p:nvSpPr>
        <p:spPr>
          <a:xfrm>
            <a:off x="353123" y="1901524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4226BD-31A4-0EB2-B7DE-EF7A7345A118}"/>
              </a:ext>
            </a:extLst>
          </p:cNvPr>
          <p:cNvSpPr/>
          <p:nvPr/>
        </p:nvSpPr>
        <p:spPr>
          <a:xfrm>
            <a:off x="1635513" y="1884109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B29D49-8C1B-CD18-CF58-1049FCAB14FB}"/>
              </a:ext>
            </a:extLst>
          </p:cNvPr>
          <p:cNvSpPr/>
          <p:nvPr/>
        </p:nvSpPr>
        <p:spPr>
          <a:xfrm>
            <a:off x="2916974" y="1879600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A36208-B94A-7EF9-43CF-6649E79CB4B7}"/>
              </a:ext>
            </a:extLst>
          </p:cNvPr>
          <p:cNvSpPr/>
          <p:nvPr/>
        </p:nvSpPr>
        <p:spPr>
          <a:xfrm>
            <a:off x="4230959" y="1901524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EF4DFA-EF97-FC96-2139-8CD1202431CB}"/>
              </a:ext>
            </a:extLst>
          </p:cNvPr>
          <p:cNvSpPr/>
          <p:nvPr/>
        </p:nvSpPr>
        <p:spPr>
          <a:xfrm>
            <a:off x="5542157" y="1886235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7D1B95-6CA0-B6BC-876F-DDBF11A89801}"/>
              </a:ext>
            </a:extLst>
          </p:cNvPr>
          <p:cNvSpPr/>
          <p:nvPr/>
        </p:nvSpPr>
        <p:spPr>
          <a:xfrm>
            <a:off x="6730692" y="1886235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312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6208730-E727-A4CD-4684-8C60BE1F890D}"/>
              </a:ext>
            </a:extLst>
          </p:cNvPr>
          <p:cNvGrpSpPr/>
          <p:nvPr/>
        </p:nvGrpSpPr>
        <p:grpSpPr>
          <a:xfrm>
            <a:off x="1962615" y="3766847"/>
            <a:ext cx="5218769" cy="2729203"/>
            <a:chOff x="2062977" y="3772356"/>
            <a:chExt cx="5218769" cy="2729203"/>
          </a:xfrm>
        </p:grpSpPr>
        <p:pic>
          <p:nvPicPr>
            <p:cNvPr id="32" name="Picture 31" descr="Chart, sunburst chart&#10;&#10;Description automatically generated">
              <a:extLst>
                <a:ext uri="{FF2B5EF4-FFF2-40B4-BE49-F238E27FC236}">
                  <a16:creationId xmlns:a16="http://schemas.microsoft.com/office/drawing/2014/main" id="{2B52AAF4-9D50-15F8-AAAA-6AED7997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640" y="3772356"/>
              <a:ext cx="2673505" cy="27292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ACA205-9922-BC04-3EF1-B33E6B3512B1}"/>
                </a:ext>
              </a:extLst>
            </p:cNvPr>
            <p:cNvSpPr txBox="1"/>
            <p:nvPr/>
          </p:nvSpPr>
          <p:spPr>
            <a:xfrm>
              <a:off x="2062977" y="4824021"/>
              <a:ext cx="521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49.2% URLs</a:t>
              </a:r>
              <a:r>
                <a:rPr lang="en-US" b="1" dirty="0"/>
                <a:t>			   </a:t>
              </a:r>
              <a:r>
                <a:rPr lang="en-US" b="1" dirty="0">
                  <a:solidFill>
                    <a:srgbClr val="0070C0"/>
                  </a:solidFill>
                </a:rPr>
                <a:t>50.8% URLs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Delisted</a:t>
              </a:r>
              <a:r>
                <a:rPr lang="en-US" b="1" dirty="0"/>
                <a:t>				   </a:t>
              </a:r>
              <a:r>
                <a:rPr lang="en-US" b="1" dirty="0">
                  <a:solidFill>
                    <a:srgbClr val="0070C0"/>
                  </a:solidFill>
                </a:rPr>
                <a:t>Not delisted</a:t>
              </a:r>
            </a:p>
          </p:txBody>
        </p:sp>
      </p:grp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source: derived from Google Transparency Reports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RtbF</a:t>
            </a:r>
            <a:r>
              <a:rPr lang="en-US" sz="3600" dirty="0">
                <a:solidFill>
                  <a:srgbClr val="FFFFFF"/>
                </a:solidFill>
              </a:rPr>
              <a:t> Timeline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D6163FA-6D7E-AEFA-F6A1-E14D17924899}"/>
              </a:ext>
            </a:extLst>
          </p:cNvPr>
          <p:cNvGraphicFramePr>
            <a:graphicFrameLocks noGrp="1"/>
          </p:cNvGraphicFramePr>
          <p:nvPr/>
        </p:nvGraphicFramePr>
        <p:xfrm>
          <a:off x="0" y="1442334"/>
          <a:ext cx="914400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335459642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753379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0924053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616742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0520116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10756249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170664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13 May 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End May 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6 Feb 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Mid June 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25 May 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End Oct 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End Oct 22</a:t>
                      </a:r>
                    </a:p>
                    <a:p>
                      <a:pPr algn="l"/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8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i="1" dirty="0"/>
                    </a:p>
                    <a:p>
                      <a:r>
                        <a:rPr lang="en-US" sz="1600" b="1" i="1" dirty="0">
                          <a:solidFill>
                            <a:srgbClr val="C00000"/>
                          </a:solidFill>
                        </a:rPr>
                        <a:t>Google</a:t>
                      </a:r>
                    </a:p>
                    <a:p>
                      <a:r>
                        <a:rPr lang="en-US" sz="1600" b="1" i="1" dirty="0">
                          <a:solidFill>
                            <a:srgbClr val="C00000"/>
                          </a:solidFill>
                        </a:rPr>
                        <a:t>Spain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First </a:t>
                      </a:r>
                      <a:r>
                        <a:rPr lang="en-US" sz="1600" dirty="0" err="1"/>
                        <a:t>RtbF</a:t>
                      </a:r>
                      <a:r>
                        <a:rPr lang="en-US" sz="1600" dirty="0"/>
                        <a:t> request received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Report of Advisory Council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 err="1"/>
                        <a:t>RtbF</a:t>
                      </a:r>
                      <a:r>
                        <a:rPr lang="en-US" sz="1600" dirty="0"/>
                        <a:t> requests for</a:t>
                      </a:r>
                    </a:p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1m URLs</a:t>
                      </a:r>
                    </a:p>
                    <a:p>
                      <a:r>
                        <a:rPr lang="en-US" sz="1600" dirty="0"/>
                        <a:t>(c280,000</a:t>
                      </a:r>
                    </a:p>
                    <a:p>
                      <a:r>
                        <a:rPr lang="en-US" sz="1600" dirty="0"/>
                        <a:t>requests)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GDPR becomes effective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1 million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</a:rPr>
                        <a:t>RtbF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 requests</a:t>
                      </a:r>
                    </a:p>
                    <a:p>
                      <a:r>
                        <a:rPr lang="en-US" sz="1600" dirty="0"/>
                        <a:t>(c4M URLs)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1.33 million</a:t>
                      </a:r>
                    </a:p>
                    <a:p>
                      <a:r>
                        <a:rPr lang="en-US" sz="1600" dirty="0" err="1"/>
                        <a:t>RtbF</a:t>
                      </a:r>
                      <a:r>
                        <a:rPr lang="en-US" sz="1600" dirty="0"/>
                        <a:t> requests </a:t>
                      </a:r>
                    </a:p>
                    <a:p>
                      <a:r>
                        <a:rPr lang="en-US" sz="1600" dirty="0"/>
                        <a:t>(c5.2m URLs)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59023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81A7EF-456F-301E-F459-A81C250A068A}"/>
              </a:ext>
            </a:extLst>
          </p:cNvPr>
          <p:cNvCxnSpPr/>
          <p:nvPr/>
        </p:nvCxnSpPr>
        <p:spPr>
          <a:xfrm>
            <a:off x="0" y="2007220"/>
            <a:ext cx="91440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528B516-6236-3F76-1EC2-828530E4C8FF}"/>
              </a:ext>
            </a:extLst>
          </p:cNvPr>
          <p:cNvSpPr/>
          <p:nvPr/>
        </p:nvSpPr>
        <p:spPr>
          <a:xfrm>
            <a:off x="8044677" y="1875136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DF288-763E-8EB6-061C-15395A98CB7E}"/>
              </a:ext>
            </a:extLst>
          </p:cNvPr>
          <p:cNvSpPr/>
          <p:nvPr/>
        </p:nvSpPr>
        <p:spPr>
          <a:xfrm>
            <a:off x="353123" y="1901524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4226BD-31A4-0EB2-B7DE-EF7A7345A118}"/>
              </a:ext>
            </a:extLst>
          </p:cNvPr>
          <p:cNvSpPr/>
          <p:nvPr/>
        </p:nvSpPr>
        <p:spPr>
          <a:xfrm>
            <a:off x="1635513" y="1884109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B29D49-8C1B-CD18-CF58-1049FCAB14FB}"/>
              </a:ext>
            </a:extLst>
          </p:cNvPr>
          <p:cNvSpPr/>
          <p:nvPr/>
        </p:nvSpPr>
        <p:spPr>
          <a:xfrm>
            <a:off x="2916974" y="1879600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A36208-B94A-7EF9-43CF-6649E79CB4B7}"/>
              </a:ext>
            </a:extLst>
          </p:cNvPr>
          <p:cNvSpPr/>
          <p:nvPr/>
        </p:nvSpPr>
        <p:spPr>
          <a:xfrm>
            <a:off x="4230959" y="1901524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EF4DFA-EF97-FC96-2139-8CD1202431CB}"/>
              </a:ext>
            </a:extLst>
          </p:cNvPr>
          <p:cNvSpPr/>
          <p:nvPr/>
        </p:nvSpPr>
        <p:spPr>
          <a:xfrm>
            <a:off x="5542157" y="1886235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7D1B95-6CA0-B6BC-876F-DDBF11A89801}"/>
              </a:ext>
            </a:extLst>
          </p:cNvPr>
          <p:cNvSpPr/>
          <p:nvPr/>
        </p:nvSpPr>
        <p:spPr>
          <a:xfrm>
            <a:off x="6730692" y="1886235"/>
            <a:ext cx="245326" cy="246221"/>
          </a:xfrm>
          <a:prstGeom prst="ellips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36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(1)&amp;(2) [rectification];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Section 92 Data Protection Act 2018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rectification or erasure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5EB60-AB36-074E-BFCD-D044F07A9CE1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text: http://</a:t>
            </a:r>
            <a:r>
              <a:rPr lang="en-US" sz="1000" dirty="0" err="1">
                <a:solidFill>
                  <a:srgbClr val="FFFFFF"/>
                </a:solidFill>
              </a:rPr>
              <a:t>www.irishstatutebook.ie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eli</a:t>
            </a:r>
            <a:r>
              <a:rPr lang="en-US" sz="1000" dirty="0">
                <a:solidFill>
                  <a:srgbClr val="FFFFFF"/>
                </a:solidFill>
              </a:rPr>
              <a:t>/2018/act/7/section/91/enacted/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/html#sec91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CFAAB-7160-1542-A1FE-07F604403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701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(1)&amp;(2) [rectification];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(3)	[Erasure on grounds of Art 17 GDPR]</a:t>
            </a:r>
            <a:r>
              <a:rPr lang="en-US" sz="3600" dirty="0"/>
              <a:t>;</a:t>
            </a:r>
          </a:p>
          <a:p>
            <a:endParaRPr lang="en-US" sz="3600" dirty="0"/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Section 92 Data Protection Act 2018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rectification or erasure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5EB60-AB36-074E-BFCD-D044F07A9CE1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text: http://</a:t>
            </a:r>
            <a:r>
              <a:rPr lang="en-US" sz="1000" dirty="0" err="1">
                <a:solidFill>
                  <a:srgbClr val="FFFFFF"/>
                </a:solidFill>
              </a:rPr>
              <a:t>www.irishstatutebook.ie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eli</a:t>
            </a:r>
            <a:r>
              <a:rPr lang="en-US" sz="1000" dirty="0">
                <a:solidFill>
                  <a:srgbClr val="FFFFFF"/>
                </a:solidFill>
              </a:rPr>
              <a:t>/2018/act/7/section/91/enacted/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/html#sec91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CFAAB-7160-1542-A1FE-07F604403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06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(1)&amp;(2) [rectification];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(3)	[Erasure on grounds of Art 17 GDPR];</a:t>
            </a:r>
          </a:p>
          <a:p>
            <a:r>
              <a:rPr lang="en-US" sz="3600" dirty="0"/>
              <a:t>(4)	Erase ASAP, within </a:t>
            </a:r>
            <a:r>
              <a:rPr lang="en-US" sz="3600" b="1" dirty="0">
                <a:solidFill>
                  <a:srgbClr val="FF0000"/>
                </a:solidFill>
              </a:rPr>
              <a:t>one month</a:t>
            </a:r>
            <a:r>
              <a:rPr lang="en-US" sz="3600" dirty="0"/>
              <a:t>;</a:t>
            </a:r>
          </a:p>
          <a:p>
            <a:endParaRPr lang="en-US" sz="3600" dirty="0"/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Section 92 Data Protection Act 2018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rectification or erasure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5EB60-AB36-074E-BFCD-D044F07A9CE1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text: http://</a:t>
            </a:r>
            <a:r>
              <a:rPr lang="en-US" sz="1000" dirty="0" err="1">
                <a:solidFill>
                  <a:srgbClr val="FFFFFF"/>
                </a:solidFill>
              </a:rPr>
              <a:t>www.irishstatutebook.ie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eli</a:t>
            </a:r>
            <a:r>
              <a:rPr lang="en-US" sz="1000" dirty="0">
                <a:solidFill>
                  <a:srgbClr val="FFFFFF"/>
                </a:solidFill>
              </a:rPr>
              <a:t>/2018/act/7/section/91/enacted/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/html#sec91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CFAAB-7160-1542-A1FE-07F604403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47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5B8E77D-44F8-5D4C-9114-632EBB9382E0}"/>
              </a:ext>
            </a:extLst>
          </p:cNvPr>
          <p:cNvSpPr/>
          <p:nvPr/>
        </p:nvSpPr>
        <p:spPr>
          <a:xfrm>
            <a:off x="539392" y="1755933"/>
            <a:ext cx="84710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(1)&amp;(2) [rectification];</a:t>
            </a:r>
          </a:p>
          <a:p>
            <a:r>
              <a:rPr lang="en-US" sz="3600" dirty="0">
                <a:ea typeface="Calibri" panose="020F0502020204030204" pitchFamily="34" charset="0"/>
                <a:cs typeface="Times New Roman" panose="02020603050405020304" pitchFamily="18" charset="0"/>
              </a:rPr>
              <a:t>(3)	[Erasure on grounds of Art 17 GDPR];</a:t>
            </a:r>
          </a:p>
          <a:p>
            <a:r>
              <a:rPr lang="en-US" sz="3600" dirty="0">
                <a:cs typeface="Times New Roman" panose="02020603050405020304" pitchFamily="18" charset="0"/>
              </a:rPr>
              <a:t>(4)	</a:t>
            </a:r>
            <a:r>
              <a:rPr lang="en-US" sz="3600" dirty="0"/>
              <a:t>Erase ASAP, within </a:t>
            </a:r>
            <a:r>
              <a:rPr lang="en-US" sz="3600" b="1" dirty="0">
                <a:solidFill>
                  <a:srgbClr val="FF0000"/>
                </a:solidFill>
              </a:rPr>
              <a:t>one month</a:t>
            </a:r>
            <a:r>
              <a:rPr lang="en-US" sz="3600" dirty="0"/>
              <a:t>;</a:t>
            </a:r>
          </a:p>
          <a:p>
            <a:endParaRPr lang="en-US" sz="3600" dirty="0"/>
          </a:p>
          <a:p>
            <a:r>
              <a:rPr lang="en-US" sz="3600" dirty="0"/>
              <a:t>(5)&amp;(6) reasonable information;</a:t>
            </a:r>
          </a:p>
          <a:p>
            <a:r>
              <a:rPr lang="en-US" sz="3600" dirty="0"/>
              <a:t>(7)&amp;(8) In complex cases, may add up to </a:t>
            </a:r>
          </a:p>
          <a:p>
            <a:r>
              <a:rPr lang="en-US" sz="3600" dirty="0"/>
              <a:t>	two more months.</a:t>
            </a:r>
          </a:p>
          <a:p>
            <a:endParaRPr lang="en-US" sz="3600" dirty="0"/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Section 92 Data Protection Act 2018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rectification or erasure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5EB60-AB36-074E-BFCD-D044F07A9CE1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text: http://</a:t>
            </a:r>
            <a:r>
              <a:rPr lang="en-US" sz="1000" dirty="0" err="1">
                <a:solidFill>
                  <a:srgbClr val="FFFFFF"/>
                </a:solidFill>
              </a:rPr>
              <a:t>www.irishstatutebook.ie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eli</a:t>
            </a:r>
            <a:r>
              <a:rPr lang="en-US" sz="1000" dirty="0">
                <a:solidFill>
                  <a:srgbClr val="FFFFFF"/>
                </a:solidFill>
              </a:rPr>
              <a:t>/2018/act/7/section/91/enacted/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/html#sec91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CFAAB-7160-1542-A1FE-07F604403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6" y="5080052"/>
            <a:ext cx="2294533" cy="13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74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standing on a stage playing instruments&#10;&#10;Description automatically generated">
            <a:extLst>
              <a:ext uri="{FF2B5EF4-FFF2-40B4-BE49-F238E27FC236}">
                <a16:creationId xmlns:a16="http://schemas.microsoft.com/office/drawing/2014/main" id="{9E9F6AE5-E9CF-B54C-A97B-51880BC2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34"/>
            <a:ext cx="9144000" cy="6090047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007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How to make an erasure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9D9AF-E7DC-EB45-AA82-8FBEFB902F74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</a:t>
            </a:r>
            <a:r>
              <a:rPr lang="en-US" sz="1000" dirty="0" err="1">
                <a:solidFill>
                  <a:srgbClr val="FFFFFF"/>
                </a:solidFill>
              </a:rPr>
              <a:t>onionskn</a:t>
            </a:r>
            <a:r>
              <a:rPr lang="en-US" sz="1000" dirty="0">
                <a:solidFill>
                  <a:srgbClr val="FFFFFF"/>
                </a:solidFill>
              </a:rPr>
              <a:t>/7986185415/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9CA3B-4C4D-6844-9E36-DD2AAEBB5A12}"/>
              </a:ext>
            </a:extLst>
          </p:cNvPr>
          <p:cNvSpPr txBox="1"/>
          <p:nvPr/>
        </p:nvSpPr>
        <p:spPr>
          <a:xfrm>
            <a:off x="0" y="5523919"/>
            <a:ext cx="213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FFFFFF"/>
                </a:solidFill>
              </a:rPr>
              <a:t>Adam 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B7F13-48B3-A640-B792-B1D49DEA0FC9}"/>
              </a:ext>
            </a:extLst>
          </p:cNvPr>
          <p:cNvSpPr txBox="1"/>
          <p:nvPr/>
        </p:nvSpPr>
        <p:spPr>
          <a:xfrm>
            <a:off x="4572000" y="5735651"/>
            <a:ext cx="422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FF0000"/>
                </a:solidFill>
              </a:rPr>
              <a:t>Stand and Deliver</a:t>
            </a:r>
          </a:p>
        </p:txBody>
      </p:sp>
    </p:spTree>
    <p:extLst>
      <p:ext uri="{BB962C8B-B14F-4D97-AF65-F5344CB8AC3E}">
        <p14:creationId xmlns:p14="http://schemas.microsoft.com/office/powerpoint/2010/main" val="29951078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57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Article 17 GDPR</a:t>
            </a:r>
          </a:p>
          <a:p>
            <a:pPr algn="ctr"/>
            <a:r>
              <a:rPr lang="en-US" sz="3600" i="1" dirty="0">
                <a:solidFill>
                  <a:srgbClr val="FFFFFF"/>
                </a:solidFill>
              </a:rPr>
              <a:t>Right to erasure (‘right to be forgotten’)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95A4FE-9C85-A641-8D69-3DB3B15DB16B}"/>
              </a:ext>
            </a:extLst>
          </p:cNvPr>
          <p:cNvSpPr/>
          <p:nvPr/>
        </p:nvSpPr>
        <p:spPr>
          <a:xfrm>
            <a:off x="402219" y="1563529"/>
            <a:ext cx="805246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Ego-surf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(vanity search, ego-search, auto-google, self-google </a:t>
            </a:r>
            <a:r>
              <a:rPr lang="en-US" sz="36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to search for one’s own name</a:t>
            </a:r>
          </a:p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on a popular search engine. </a:t>
            </a:r>
          </a:p>
        </p:txBody>
      </p:sp>
      <p:pic>
        <p:nvPicPr>
          <p:cNvPr id="26626" name="Picture 2" descr="Surfing, Surf, Cartoon, Wood, Water, Sea, Wave, Ocean">
            <a:extLst>
              <a:ext uri="{FF2B5EF4-FFF2-40B4-BE49-F238E27FC236}">
                <a16:creationId xmlns:a16="http://schemas.microsoft.com/office/drawing/2014/main" id="{75947EF7-92B9-AC46-ADEF-BD9BD0BAF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38960"/>
            <a:ext cx="4595150" cy="27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399EA8-D177-914A-90DF-DCF31DA12C84}"/>
              </a:ext>
            </a:extLst>
          </p:cNvPr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; image: 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/illustrations/surfing-surf-cartoon-wood-water-4617672/</a:t>
            </a:r>
          </a:p>
        </p:txBody>
      </p:sp>
    </p:spTree>
    <p:extLst>
      <p:ext uri="{BB962C8B-B14F-4D97-AF65-F5344CB8AC3E}">
        <p14:creationId xmlns:p14="http://schemas.microsoft.com/office/powerpoint/2010/main" val="82744815"/>
      </p:ext>
    </p:extLst>
  </p:cSld>
  <p:clrMapOvr>
    <a:masterClrMapping/>
  </p:clrMapOvr>
</p:sld>
</file>

<file path=ppt/theme/theme1.xml><?xml version="1.0" encoding="utf-8"?>
<a:theme xmlns:a="http://schemas.openxmlformats.org/drawingml/2006/main" name="Trinity College Dublin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14274</TotalTime>
  <Words>4732</Words>
  <Application>Microsoft Macintosh PowerPoint</Application>
  <PresentationFormat>On-screen Show (4:3)</PresentationFormat>
  <Paragraphs>553</Paragraphs>
  <Slides>104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Minion Pro</vt:lpstr>
      <vt:lpstr>Tabac Sans</vt:lpstr>
      <vt:lpstr>Times New Roman</vt:lpstr>
      <vt:lpstr>Trinity College Dublin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dtpgraphics</dc:creator>
  <cp:lastModifiedBy>Eoin O'Dell</cp:lastModifiedBy>
  <cp:revision>677</cp:revision>
  <cp:lastPrinted>2014-12-16T10:33:11Z</cp:lastPrinted>
  <dcterms:created xsi:type="dcterms:W3CDTF">2013-07-29T09:34:50Z</dcterms:created>
  <dcterms:modified xsi:type="dcterms:W3CDTF">2022-10-25T14:10:14Z</dcterms:modified>
</cp:coreProperties>
</file>